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8" r:id="rId2"/>
    <p:sldId id="260" r:id="rId3"/>
    <p:sldId id="262" r:id="rId4"/>
    <p:sldId id="275" r:id="rId5"/>
    <p:sldId id="263" r:id="rId6"/>
    <p:sldId id="272" r:id="rId7"/>
    <p:sldId id="271" r:id="rId8"/>
    <p:sldId id="273" r:id="rId9"/>
    <p:sldId id="279" r:id="rId10"/>
    <p:sldId id="281" r:id="rId11"/>
    <p:sldId id="280" r:id="rId12"/>
    <p:sldId id="2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9A"/>
    <a:srgbClr val="005392"/>
    <a:srgbClr val="004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26" autoAdjust="0"/>
    <p:restoredTop sz="95122" autoAdjust="0"/>
  </p:normalViewPr>
  <p:slideViewPr>
    <p:cSldViewPr snapToGrid="0">
      <p:cViewPr varScale="1">
        <p:scale>
          <a:sx n="80" d="100"/>
          <a:sy n="80" d="100"/>
        </p:scale>
        <p:origin x="19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5392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rgbClr val="005392"/>
                </a:solidFill>
              </a:rPr>
              <a:t>Gender </a:t>
            </a:r>
          </a:p>
        </c:rich>
      </c:tx>
      <c:layout>
        <c:manualLayout>
          <c:xMode val="edge"/>
          <c:yMode val="edge"/>
          <c:x val="0.4159045634363675"/>
          <c:y val="2.8139946378999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539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Gender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4FB-4FC8-91FB-57DB7F5444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4FB-4FC8-91FB-57DB7F54448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4FB-4FC8-91FB-57DB7F54448E}"/>
              </c:ext>
            </c:extLst>
          </c:dPt>
          <c:cat>
            <c:strRef>
              <c:f>Sheet1!$A$2:$A$4</c:f>
              <c:strCache>
                <c:ptCount val="3"/>
                <c:pt idx="0">
                  <c:v>Male 48.7%</c:v>
                </c:pt>
                <c:pt idx="1">
                  <c:v>Female 51.3%</c:v>
                </c:pt>
                <c:pt idx="2">
                  <c:v>Nonbinary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146</c:v>
                </c:pt>
                <c:pt idx="1">
                  <c:v>154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3A-431F-A65F-1B9E1F2FBC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933736598706634"/>
          <c:w val="1"/>
          <c:h val="0.236542679973790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rgbClr val="00539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5392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rgbClr val="005392"/>
                </a:solidFill>
              </a:rPr>
              <a:t>Ethnicity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539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9544188764453145E-2"/>
          <c:y val="0.14493942706122934"/>
          <c:w val="0.87675387582632769"/>
          <c:h val="0.580052974365949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Ethnicity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Hispanic 289</c:v>
                </c:pt>
                <c:pt idx="1">
                  <c:v>African American 3</c:v>
                </c:pt>
                <c:pt idx="2">
                  <c:v>White 7</c:v>
                </c:pt>
                <c:pt idx="3">
                  <c:v>Other 1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289</c:v>
                </c:pt>
                <c:pt idx="1">
                  <c:v>3</c:v>
                </c:pt>
                <c:pt idx="2">
                  <c:v>7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85-4F50-A6BD-71397AE52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99921135"/>
        <c:axId val="1499907823"/>
      </c:barChart>
      <c:catAx>
        <c:axId val="1499921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539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9907823"/>
        <c:crosses val="autoZero"/>
        <c:auto val="1"/>
        <c:lblAlgn val="ctr"/>
        <c:lblOffset val="100"/>
        <c:noMultiLvlLbl val="0"/>
      </c:catAx>
      <c:valAx>
        <c:axId val="149990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99211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Reclassification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68C-4441-B4F0-CF3858D1D105}"/>
              </c:ext>
            </c:extLst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68C-4441-B4F0-CF3858D1D105}"/>
              </c:ext>
            </c:extLst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68C-4441-B4F0-CF3858D1D105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68C-4441-B4F0-CF3858D1D105}"/>
              </c:ext>
            </c:extLst>
          </c:dPt>
          <c:cat>
            <c:strRef>
              <c:f>Sheet1!$A$2:$A$5</c:f>
              <c:strCache>
                <c:ptCount val="1"/>
                <c:pt idx="0">
                  <c:v>Met or Exceeded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5-4278-B698-1F21297A4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1) Credentialed Teachers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65103" custScaleY="89716" custLinFactNeighborX="-6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/>
      <dgm:spPr/>
      <dgm:t>
        <a:bodyPr/>
        <a:lstStyle/>
        <a:p>
          <a:r>
            <a:rPr lang="en-US" dirty="0"/>
            <a:t>2) Access to Common Core State Standards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/>
      <dgm:spPr/>
      <dgm:t>
        <a:bodyPr/>
        <a:lstStyle/>
        <a:p>
          <a:r>
            <a:rPr lang="en-US" dirty="0"/>
            <a:t>NEW Science Curriculum</a:t>
          </a:r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/>
      <dgm:spPr/>
      <dgm:t>
        <a:bodyPr/>
        <a:lstStyle/>
        <a:p>
          <a:r>
            <a:rPr lang="en-US" dirty="0"/>
            <a:t>3) Promotion of Parent Involvement</a:t>
          </a:r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CBCC21F5-552F-4D39-812E-6FCD4A366F58}">
      <dgm:prSet phldrT="[Text]"/>
      <dgm:spPr/>
      <dgm:t>
        <a:bodyPr/>
        <a:lstStyle/>
        <a:p>
          <a:r>
            <a:rPr lang="en-US" dirty="0"/>
            <a:t>Monthly PUENTE Community Workshops</a:t>
          </a:r>
        </a:p>
      </dgm:t>
    </dgm:pt>
    <dgm:pt modelId="{4A973A1C-85F1-4969-A536-D29940229E2C}" type="parTrans" cxnId="{3C41F2E0-4620-40B4-9857-68872B278EFB}">
      <dgm:prSet/>
      <dgm:spPr/>
      <dgm:t>
        <a:bodyPr/>
        <a:lstStyle/>
        <a:p>
          <a:endParaRPr lang="en-US"/>
        </a:p>
      </dgm:t>
    </dgm:pt>
    <dgm:pt modelId="{3640B940-6901-481F-ADF7-6B77DEEED764}" type="sibTrans" cxnId="{3C41F2E0-4620-40B4-9857-68872B278EFB}">
      <dgm:prSet/>
      <dgm:spPr/>
      <dgm:t>
        <a:bodyPr/>
        <a:lstStyle/>
        <a:p>
          <a:endParaRPr lang="en-US"/>
        </a:p>
      </dgm:t>
    </dgm:pt>
    <dgm:pt modelId="{26EA9D33-F6D6-4E10-9946-0B29FE334ADE}">
      <dgm:prSet phldrT="[Text]"/>
      <dgm:spPr/>
      <dgm:t>
        <a:bodyPr/>
        <a:lstStyle/>
        <a:p>
          <a:r>
            <a:rPr lang="en-US" dirty="0"/>
            <a:t>Monthly Coffee with the Principal</a:t>
          </a:r>
        </a:p>
      </dgm:t>
    </dgm:pt>
    <dgm:pt modelId="{BC39EB53-5434-4423-851E-59E0D551F973}" type="parTrans" cxnId="{270F3C52-7127-43F2-BC39-43A8898BF812}">
      <dgm:prSet/>
      <dgm:spPr/>
      <dgm:t>
        <a:bodyPr/>
        <a:lstStyle/>
        <a:p>
          <a:endParaRPr lang="en-US"/>
        </a:p>
      </dgm:t>
    </dgm:pt>
    <dgm:pt modelId="{377C0001-6246-4928-85DB-396BEFC6C157}" type="sibTrans" cxnId="{270F3C52-7127-43F2-BC39-43A8898BF812}">
      <dgm:prSet/>
      <dgm:spPr/>
      <dgm:t>
        <a:bodyPr/>
        <a:lstStyle/>
        <a:p>
          <a:endParaRPr lang="en-US"/>
        </a:p>
      </dgm:t>
    </dgm:pt>
    <dgm:pt modelId="{E98C87FA-3DB4-4022-96B0-C71B768CB5C3}">
      <dgm:prSet phldrT="[Text]"/>
      <dgm:spPr/>
      <dgm:t>
        <a:bodyPr/>
        <a:lstStyle/>
        <a:p>
          <a:r>
            <a:rPr lang="en-US" dirty="0"/>
            <a:t>Back to School Night in person!</a:t>
          </a:r>
        </a:p>
      </dgm:t>
    </dgm:pt>
    <dgm:pt modelId="{4814DCC2-6197-4AB4-89B1-13450298E3C0}" type="parTrans" cxnId="{17526AFA-DA0D-45B1-9296-078D0B55CBFE}">
      <dgm:prSet/>
      <dgm:spPr/>
      <dgm:t>
        <a:bodyPr/>
        <a:lstStyle/>
        <a:p>
          <a:endParaRPr lang="en-US"/>
        </a:p>
      </dgm:t>
    </dgm:pt>
    <dgm:pt modelId="{5B085D70-8DD6-44D8-AFC9-7434821878BB}" type="sibTrans" cxnId="{17526AFA-DA0D-45B1-9296-078D0B55CBFE}">
      <dgm:prSet/>
      <dgm:spPr/>
      <dgm:t>
        <a:bodyPr/>
        <a:lstStyle/>
        <a:p>
          <a:endParaRPr lang="en-US"/>
        </a:p>
      </dgm:t>
    </dgm:pt>
    <dgm:pt modelId="{2CF91261-40AF-4EAF-B6BF-51D90ADD704A}">
      <dgm:prSet phldrT="[Text]"/>
      <dgm:spPr/>
      <dgm:t>
        <a:bodyPr/>
        <a:lstStyle/>
        <a:p>
          <a:r>
            <a:rPr lang="en-US" dirty="0"/>
            <a:t>Student Led Conferences</a:t>
          </a:r>
        </a:p>
      </dgm:t>
    </dgm:pt>
    <dgm:pt modelId="{701F07F0-7707-41F6-BE18-EE4DB2D161C3}" type="parTrans" cxnId="{FD7EAF00-79F0-41B1-96C1-0BB9C8AC5B70}">
      <dgm:prSet/>
      <dgm:spPr/>
      <dgm:t>
        <a:bodyPr/>
        <a:lstStyle/>
        <a:p>
          <a:endParaRPr lang="en-US"/>
        </a:p>
      </dgm:t>
    </dgm:pt>
    <dgm:pt modelId="{9B5B2A37-572C-46C4-BA1F-90C0E674D925}" type="sibTrans" cxnId="{FD7EAF00-79F0-41B1-96C1-0BB9C8AC5B70}">
      <dgm:prSet/>
      <dgm:spPr/>
      <dgm:t>
        <a:bodyPr/>
        <a:lstStyle/>
        <a:p>
          <a:endParaRPr lang="en-US"/>
        </a:p>
      </dgm:t>
    </dgm:pt>
    <dgm:pt modelId="{88F1CB09-BCED-456E-85AC-351D46584A82}">
      <dgm:prSet phldrT="[Text]"/>
      <dgm:spPr/>
      <dgm:t>
        <a:bodyPr/>
        <a:lstStyle/>
        <a:p>
          <a:r>
            <a:rPr lang="en-US" dirty="0"/>
            <a:t>IXL – ELA</a:t>
          </a:r>
        </a:p>
      </dgm:t>
    </dgm:pt>
    <dgm:pt modelId="{4126B049-413E-4607-9F2E-2BFD2F8DE74F}" type="sibTrans" cxnId="{4043B8DF-E5D3-4A9B-9065-46F6D503EC57}">
      <dgm:prSet/>
      <dgm:spPr/>
      <dgm:t>
        <a:bodyPr/>
        <a:lstStyle/>
        <a:p>
          <a:endParaRPr lang="en-US"/>
        </a:p>
      </dgm:t>
    </dgm:pt>
    <dgm:pt modelId="{FD800E03-430B-4386-A9B6-ED45D5012D31}" type="parTrans" cxnId="{4043B8DF-E5D3-4A9B-9065-46F6D503EC57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2" custLinFactX="-1848" custLinFactNeighborX="-100000" custLinFactNeighborY="-45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FB946AC4-10D9-4F5C-A13D-9D5BDC36106A}" type="presOf" srcId="{26EA9D33-F6D6-4E10-9946-0B29FE334ADE}" destId="{DAD9059A-916A-4916-A2A8-B42491568DD3}" srcOrd="0" destOrd="2" presId="urn:microsoft.com/office/officeart/2005/8/layout/hList6"/>
    <dgm:cxn modelId="{270F3C52-7127-43F2-BC39-43A8898BF812}" srcId="{B6E26FFC-9977-4BBC-BEC7-3D6B63754E52}" destId="{26EA9D33-F6D6-4E10-9946-0B29FE334ADE}" srcOrd="1" destOrd="0" parTransId="{BC39EB53-5434-4423-851E-59E0D551F973}" sibTransId="{377C0001-6246-4928-85DB-396BEFC6C157}"/>
    <dgm:cxn modelId="{585C8FE7-4E96-43D3-A804-35980BA75511}" type="presOf" srcId="{E98C87FA-3DB4-4022-96B0-C71B768CB5C3}" destId="{DAD9059A-916A-4916-A2A8-B42491568DD3}" srcOrd="0" destOrd="3" presId="urn:microsoft.com/office/officeart/2005/8/layout/hList6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3C41F2E0-4620-40B4-9857-68872B278EFB}" srcId="{B6E26FFC-9977-4BBC-BEC7-3D6B63754E52}" destId="{CBCC21F5-552F-4D39-812E-6FCD4A366F58}" srcOrd="0" destOrd="0" parTransId="{4A973A1C-85F1-4969-A536-D29940229E2C}" sibTransId="{3640B940-6901-481F-ADF7-6B77DEEED764}"/>
    <dgm:cxn modelId="{22E57BCA-3605-4EA8-8F2B-2D42C8BCFF69}" type="presOf" srcId="{2CF91261-40AF-4EAF-B6BF-51D90ADD704A}" destId="{DAD9059A-916A-4916-A2A8-B42491568DD3}" srcOrd="0" destOrd="4" presId="urn:microsoft.com/office/officeart/2005/8/layout/hList6"/>
    <dgm:cxn modelId="{D6AB2F51-12AC-407A-A52C-E62E6FA4DE79}" type="presOf" srcId="{88F1CB09-BCED-456E-85AC-351D46584A82}" destId="{98302F07-D6A9-46A5-9807-EBF6C9F5B2DD}" srcOrd="0" destOrd="2" presId="urn:microsoft.com/office/officeart/2005/8/layout/hList6"/>
    <dgm:cxn modelId="{F4F3BD4C-7DE7-449F-8ECF-B43B2B86F2EB}" type="presOf" srcId="{CBCC21F5-552F-4D39-812E-6FCD4A366F58}" destId="{DAD9059A-916A-4916-A2A8-B42491568DD3}" srcOrd="0" destOrd="1" presId="urn:microsoft.com/office/officeart/2005/8/layout/hList6"/>
    <dgm:cxn modelId="{4043B8DF-E5D3-4A9B-9065-46F6D503EC57}" srcId="{082E8A29-955A-4C7C-A174-3E9DCD4DC89B}" destId="{88F1CB09-BCED-456E-85AC-351D46584A82}" srcOrd="1" destOrd="0" parTransId="{FD800E03-430B-4386-A9B6-ED45D5012D31}" sibTransId="{4126B049-413E-4607-9F2E-2BFD2F8DE74F}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17526AFA-DA0D-45B1-9296-078D0B55CBFE}" srcId="{B6E26FFC-9977-4BBC-BEC7-3D6B63754E52}" destId="{E98C87FA-3DB4-4022-96B0-C71B768CB5C3}" srcOrd="2" destOrd="0" parTransId="{4814DCC2-6197-4AB4-89B1-13450298E3C0}" sibTransId="{5B085D70-8DD6-44D8-AFC9-7434821878BB}"/>
    <dgm:cxn modelId="{FD7EAF00-79F0-41B1-96C1-0BB9C8AC5B70}" srcId="{B6E26FFC-9977-4BBC-BEC7-3D6B63754E52}" destId="{2CF91261-40AF-4EAF-B6BF-51D90ADD704A}" srcOrd="3" destOrd="0" parTransId="{701F07F0-7707-41F6-BE18-EE4DB2D161C3}" sibTransId="{9B5B2A37-572C-46C4-BA1F-90C0E674D925}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E26FFC-9977-4BBC-BEC7-3D6B63754E52}">
      <dgm:prSet phldrT="[Text]" custT="1"/>
      <dgm:spPr/>
      <dgm:t>
        <a:bodyPr/>
        <a:lstStyle/>
        <a:p>
          <a:r>
            <a:rPr lang="en-US" sz="2300" dirty="0"/>
            <a:t>4) Pupil Achievement </a:t>
          </a:r>
        </a:p>
        <a:p>
          <a:endParaRPr lang="en-US" sz="2300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D9059A-916A-4916-A2A8-B42491568DD3}" type="pres">
      <dgm:prSet presAssocID="{B6E26FFC-9977-4BBC-BEC7-3D6B63754E52}" presName="node" presStyleLbl="node1" presStyleIdx="0" presStyleCnt="1" custScaleX="38147" custScaleY="92063" custLinFactNeighborX="-21080" custLinFactNeighborY="2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17E73148-9C08-4999-B21E-F3C5A0E3FC0C}" srcId="{CF9055CF-8DEB-4A02-949A-DE72B6AC5D37}" destId="{B6E26FFC-9977-4BBC-BEC7-3D6B63754E52}" srcOrd="0" destOrd="0" parTransId="{5CEFBD89-2F4F-4B51-A98A-0F3C86494166}" sibTransId="{48634C00-2335-4923-9072-EB7482323D9C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FD54A181-98DF-439C-9CA4-93CD1333DEC4}" type="presParOf" srcId="{6F1872F4-A030-4D64-A17C-72EA1ABBD62E}" destId="{DAD9059A-916A-4916-A2A8-B42491568DD3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5) Attendance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 custT="1"/>
      <dgm:spPr/>
      <dgm:t>
        <a:bodyPr/>
        <a:lstStyle/>
        <a:p>
          <a:pPr algn="l"/>
          <a:r>
            <a:rPr lang="en-US" sz="2300" dirty="0"/>
            <a:t>6) Suspension/Expulsion</a:t>
          </a:r>
        </a:p>
        <a:p>
          <a:pPr algn="ctr"/>
          <a:r>
            <a:rPr lang="en-US" sz="1800" dirty="0"/>
            <a:t>0% </a:t>
          </a:r>
        </a:p>
        <a:p>
          <a:pPr algn="ctr"/>
          <a:endParaRPr lang="en-US" sz="3200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 custT="1"/>
      <dgm:spPr/>
      <dgm:t>
        <a:bodyPr/>
        <a:lstStyle/>
        <a:p>
          <a:r>
            <a:rPr lang="en-US" sz="1800" dirty="0"/>
            <a:t>Month 1 – 94.6% </a:t>
          </a:r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2" custScaleX="75318" custLinFactNeighborX="38568" custLinFactNeighborY="-11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2" custScaleX="927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7) Academic Program Plan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4F4351A2-F2EA-4A78-8A62-2F6C0B1C860F}">
      <dgm:prSet phldrT="[Text]" custT="1"/>
      <dgm:spPr/>
      <dgm:t>
        <a:bodyPr/>
        <a:lstStyle/>
        <a:p>
          <a:r>
            <a:rPr lang="en-US" sz="1800" dirty="0"/>
            <a:t>Social Emotional Learning</a:t>
          </a:r>
        </a:p>
      </dgm:t>
    </dgm:pt>
    <dgm:pt modelId="{B8E698B7-0D0F-4615-BA3D-DDAA8EBBB453}" type="parTrans" cxnId="{96CDC437-BBD2-4414-9282-929C03AA0F47}">
      <dgm:prSet/>
      <dgm:spPr/>
      <dgm:t>
        <a:bodyPr/>
        <a:lstStyle/>
        <a:p>
          <a:endParaRPr lang="en-US"/>
        </a:p>
      </dgm:t>
    </dgm:pt>
    <dgm:pt modelId="{281A8B61-19D1-4F1C-BEA6-EBAD0FB72975}" type="sibTrans" cxnId="{96CDC437-BBD2-4414-9282-929C03AA0F47}">
      <dgm:prSet/>
      <dgm:spPr/>
      <dgm:t>
        <a:bodyPr/>
        <a:lstStyle/>
        <a:p>
          <a:endParaRPr lang="en-US"/>
        </a:p>
      </dgm:t>
    </dgm:pt>
    <dgm:pt modelId="{6A63E8DB-EBD2-476D-90B8-D47A341C8055}">
      <dgm:prSet phldrT="[Text]" custT="1"/>
      <dgm:spPr/>
      <dgm:t>
        <a:bodyPr/>
        <a:lstStyle/>
        <a:p>
          <a:r>
            <a:rPr lang="en-US" sz="1800" dirty="0"/>
            <a:t>Physical Education</a:t>
          </a:r>
        </a:p>
      </dgm:t>
    </dgm:pt>
    <dgm:pt modelId="{B3F971D9-09F3-4F73-9251-A5881D7B7A28}" type="parTrans" cxnId="{3DC6E51A-5C63-4A1F-9803-6B1360E3D89F}">
      <dgm:prSet/>
      <dgm:spPr/>
      <dgm:t>
        <a:bodyPr/>
        <a:lstStyle/>
        <a:p>
          <a:endParaRPr lang="en-US"/>
        </a:p>
      </dgm:t>
    </dgm:pt>
    <dgm:pt modelId="{E56BB314-16F2-4475-ADD1-4129082D4E23}" type="sibTrans" cxnId="{3DC6E51A-5C63-4A1F-9803-6B1360E3D89F}">
      <dgm:prSet/>
      <dgm:spPr/>
      <dgm:t>
        <a:bodyPr/>
        <a:lstStyle/>
        <a:p>
          <a:endParaRPr lang="en-US"/>
        </a:p>
      </dgm:t>
    </dgm:pt>
    <dgm:pt modelId="{85AB64F6-39FC-498B-A460-EB02D7438017}">
      <dgm:prSet phldrT="[Text]" custT="1"/>
      <dgm:spPr/>
      <dgm:t>
        <a:bodyPr/>
        <a:lstStyle/>
        <a:p>
          <a:r>
            <a:rPr lang="en-US" sz="1800" dirty="0"/>
            <a:t>ELA</a:t>
          </a:r>
        </a:p>
      </dgm:t>
    </dgm:pt>
    <dgm:pt modelId="{CD7EBB35-51AE-4B60-82DF-3CFAD7673807}" type="parTrans" cxnId="{F8E656C9-A002-411B-8932-F40D4515FB8A}">
      <dgm:prSet/>
      <dgm:spPr/>
      <dgm:t>
        <a:bodyPr/>
        <a:lstStyle/>
        <a:p>
          <a:endParaRPr lang="en-US"/>
        </a:p>
      </dgm:t>
    </dgm:pt>
    <dgm:pt modelId="{D04A6D8B-F5CD-4A3F-8B4D-6BC9022FF253}" type="sibTrans" cxnId="{F8E656C9-A002-411B-8932-F40D4515FB8A}">
      <dgm:prSet/>
      <dgm:spPr/>
      <dgm:t>
        <a:bodyPr/>
        <a:lstStyle/>
        <a:p>
          <a:endParaRPr lang="en-US"/>
        </a:p>
      </dgm:t>
    </dgm:pt>
    <dgm:pt modelId="{E6A8A31B-DE8C-4E55-9C89-1217018F14B3}">
      <dgm:prSet phldrT="[Text]" custT="1"/>
      <dgm:spPr/>
      <dgm:t>
        <a:bodyPr/>
        <a:lstStyle/>
        <a:p>
          <a:r>
            <a:rPr lang="en-US" sz="1800" dirty="0"/>
            <a:t>Math</a:t>
          </a:r>
        </a:p>
      </dgm:t>
    </dgm:pt>
    <dgm:pt modelId="{557F2FC1-D1C5-4506-BEC6-FE74FF5A80EC}" type="parTrans" cxnId="{E7F79CA6-883D-4729-AEF2-B795CE91F963}">
      <dgm:prSet/>
      <dgm:spPr/>
      <dgm:t>
        <a:bodyPr/>
        <a:lstStyle/>
        <a:p>
          <a:endParaRPr lang="en-US"/>
        </a:p>
      </dgm:t>
    </dgm:pt>
    <dgm:pt modelId="{F40CAA40-5D15-4796-95E1-AC926FA7101B}" type="sibTrans" cxnId="{E7F79CA6-883D-4729-AEF2-B795CE91F963}">
      <dgm:prSet/>
      <dgm:spPr/>
      <dgm:t>
        <a:bodyPr/>
        <a:lstStyle/>
        <a:p>
          <a:endParaRPr lang="en-US"/>
        </a:p>
      </dgm:t>
    </dgm:pt>
    <dgm:pt modelId="{C58A9215-DEF4-421D-8892-14D89AB9C50E}">
      <dgm:prSet phldrT="[Text]" custT="1"/>
      <dgm:spPr/>
      <dgm:t>
        <a:bodyPr/>
        <a:lstStyle/>
        <a:p>
          <a:r>
            <a:rPr lang="en-US" sz="1800" dirty="0"/>
            <a:t>Science</a:t>
          </a:r>
        </a:p>
      </dgm:t>
    </dgm:pt>
    <dgm:pt modelId="{748B2E59-0B6D-4D53-B306-B8D1EFDD1B19}" type="parTrans" cxnId="{F99D0EA1-E36D-486A-A876-A42F18E16449}">
      <dgm:prSet/>
      <dgm:spPr/>
      <dgm:t>
        <a:bodyPr/>
        <a:lstStyle/>
        <a:p>
          <a:endParaRPr lang="en-US"/>
        </a:p>
      </dgm:t>
    </dgm:pt>
    <dgm:pt modelId="{226AD419-A253-469E-AA5F-A5784DE88EEB}" type="sibTrans" cxnId="{F99D0EA1-E36D-486A-A876-A42F18E16449}">
      <dgm:prSet/>
      <dgm:spPr/>
      <dgm:t>
        <a:bodyPr/>
        <a:lstStyle/>
        <a:p>
          <a:endParaRPr lang="en-US"/>
        </a:p>
      </dgm:t>
    </dgm:pt>
    <dgm:pt modelId="{E735F0BB-3E15-45D1-A9E9-9F61A6E31384}">
      <dgm:prSet phldrT="[Text]" custT="1"/>
      <dgm:spPr/>
      <dgm:t>
        <a:bodyPr/>
        <a:lstStyle/>
        <a:p>
          <a:r>
            <a:rPr lang="en-US" sz="1800" dirty="0"/>
            <a:t>Arts</a:t>
          </a:r>
        </a:p>
      </dgm:t>
    </dgm:pt>
    <dgm:pt modelId="{E22FEA96-CE3D-4D0E-8AA9-CA27164245DF}" type="parTrans" cxnId="{996ED198-D452-427D-BC94-9A37114C8B65}">
      <dgm:prSet/>
      <dgm:spPr/>
      <dgm:t>
        <a:bodyPr/>
        <a:lstStyle/>
        <a:p>
          <a:endParaRPr lang="en-US"/>
        </a:p>
      </dgm:t>
    </dgm:pt>
    <dgm:pt modelId="{095B58A8-7C74-4DE8-9067-2D8452647910}" type="sibTrans" cxnId="{996ED198-D452-427D-BC94-9A37114C8B65}">
      <dgm:prSet/>
      <dgm:spPr/>
      <dgm:t>
        <a:bodyPr/>
        <a:lstStyle/>
        <a:p>
          <a:endParaRPr lang="en-US"/>
        </a:p>
      </dgm:t>
    </dgm:pt>
    <dgm:pt modelId="{9C5A53F3-0674-4CD2-A584-78BA3245BD83}">
      <dgm:prSet phldrT="[Text]" custT="1"/>
      <dgm:spPr/>
      <dgm:t>
        <a:bodyPr/>
        <a:lstStyle/>
        <a:p>
          <a:r>
            <a:rPr lang="en-US" sz="1800" dirty="0"/>
            <a:t>GATE Program </a:t>
          </a:r>
        </a:p>
        <a:p>
          <a:r>
            <a:rPr lang="en-US" sz="1400" dirty="0"/>
            <a:t> </a:t>
          </a:r>
        </a:p>
      </dgm:t>
    </dgm:pt>
    <dgm:pt modelId="{1E9BCBEF-6C61-43C6-9A44-FE797596F9D6}" type="parTrans" cxnId="{B01490E5-8D7C-4AF5-BB7D-E5077B4378F8}">
      <dgm:prSet/>
      <dgm:spPr/>
      <dgm:t>
        <a:bodyPr/>
        <a:lstStyle/>
        <a:p>
          <a:endParaRPr lang="en-US"/>
        </a:p>
      </dgm:t>
    </dgm:pt>
    <dgm:pt modelId="{1B224A83-B60C-427A-A5F4-C3B637ECEA5C}" type="sibTrans" cxnId="{B01490E5-8D7C-4AF5-BB7D-E5077B4378F8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100000" custLinFactNeighborX="-6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C6E51A-5C63-4A1F-9803-6B1360E3D89F}" srcId="{082E8A29-955A-4C7C-A174-3E9DCD4DC89B}" destId="{6A63E8DB-EBD2-476D-90B8-D47A341C8055}" srcOrd="1" destOrd="0" parTransId="{B3F971D9-09F3-4F73-9251-A5881D7B7A28}" sibTransId="{E56BB314-16F2-4475-ADD1-4129082D4E23}"/>
    <dgm:cxn modelId="{CF99846E-D4E6-41F8-8A01-61C6BAED7CC1}" type="presOf" srcId="{9C5A53F3-0674-4CD2-A584-78BA3245BD83}" destId="{98302F07-D6A9-46A5-9807-EBF6C9F5B2DD}" srcOrd="0" destOrd="7" presId="urn:microsoft.com/office/officeart/2005/8/layout/hList6"/>
    <dgm:cxn modelId="{2527D58F-3472-470B-BCC1-2C05DCABD82C}" type="presOf" srcId="{E735F0BB-3E15-45D1-A9E9-9F61A6E31384}" destId="{98302F07-D6A9-46A5-9807-EBF6C9F5B2DD}" srcOrd="0" destOrd="6" presId="urn:microsoft.com/office/officeart/2005/8/layout/hList6"/>
    <dgm:cxn modelId="{D116D14E-D239-454F-AA6E-EB3EAB6062CD}" type="presOf" srcId="{6A63E8DB-EBD2-476D-90B8-D47A341C8055}" destId="{98302F07-D6A9-46A5-9807-EBF6C9F5B2DD}" srcOrd="0" destOrd="2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21316167-9CFE-4058-ACF9-4A6E73EA9236}" type="presOf" srcId="{85AB64F6-39FC-498B-A460-EB02D7438017}" destId="{98302F07-D6A9-46A5-9807-EBF6C9F5B2DD}" srcOrd="0" destOrd="3" presId="urn:microsoft.com/office/officeart/2005/8/layout/hList6"/>
    <dgm:cxn modelId="{96CDC437-BBD2-4414-9282-929C03AA0F47}" srcId="{082E8A29-955A-4C7C-A174-3E9DCD4DC89B}" destId="{4F4351A2-F2EA-4A78-8A62-2F6C0B1C860F}" srcOrd="0" destOrd="0" parTransId="{B8E698B7-0D0F-4615-BA3D-DDAA8EBBB453}" sibTransId="{281A8B61-19D1-4F1C-BEA6-EBAD0FB72975}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F99D0EA1-E36D-486A-A876-A42F18E16449}" srcId="{082E8A29-955A-4C7C-A174-3E9DCD4DC89B}" destId="{C58A9215-DEF4-421D-8892-14D89AB9C50E}" srcOrd="4" destOrd="0" parTransId="{748B2E59-0B6D-4D53-B306-B8D1EFDD1B19}" sibTransId="{226AD419-A253-469E-AA5F-A5784DE88EEB}"/>
    <dgm:cxn modelId="{61C058A0-79A5-475A-AE8D-E7F1B270CB34}" type="presOf" srcId="{E6A8A31B-DE8C-4E55-9C89-1217018F14B3}" destId="{98302F07-D6A9-46A5-9807-EBF6C9F5B2DD}" srcOrd="0" destOrd="4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996ED198-D452-427D-BC94-9A37114C8B65}" srcId="{082E8A29-955A-4C7C-A174-3E9DCD4DC89B}" destId="{E735F0BB-3E15-45D1-A9E9-9F61A6E31384}" srcOrd="5" destOrd="0" parTransId="{E22FEA96-CE3D-4D0E-8AA9-CA27164245DF}" sibTransId="{095B58A8-7C74-4DE8-9067-2D8452647910}"/>
    <dgm:cxn modelId="{E7F79CA6-883D-4729-AEF2-B795CE91F963}" srcId="{082E8A29-955A-4C7C-A174-3E9DCD4DC89B}" destId="{E6A8A31B-DE8C-4E55-9C89-1217018F14B3}" srcOrd="3" destOrd="0" parTransId="{557F2FC1-D1C5-4506-BEC6-FE74FF5A80EC}" sibTransId="{F40CAA40-5D15-4796-95E1-AC926FA7101B}"/>
    <dgm:cxn modelId="{5B62A68B-9F54-451D-AB0A-9388486BF8DD}" type="presOf" srcId="{C58A9215-DEF4-421D-8892-14D89AB9C50E}" destId="{98302F07-D6A9-46A5-9807-EBF6C9F5B2DD}" srcOrd="0" destOrd="5" presId="urn:microsoft.com/office/officeart/2005/8/layout/hList6"/>
    <dgm:cxn modelId="{B01490E5-8D7C-4AF5-BB7D-E5077B4378F8}" srcId="{082E8A29-955A-4C7C-A174-3E9DCD4DC89B}" destId="{9C5A53F3-0674-4CD2-A584-78BA3245BD83}" srcOrd="6" destOrd="0" parTransId="{1E9BCBEF-6C61-43C6-9A44-FE797596F9D6}" sibTransId="{1B224A83-B60C-427A-A5F4-C3B637ECEA5C}"/>
    <dgm:cxn modelId="{F8E656C9-A002-411B-8932-F40D4515FB8A}" srcId="{082E8A29-955A-4C7C-A174-3E9DCD4DC89B}" destId="{85AB64F6-39FC-498B-A460-EB02D7438017}" srcOrd="2" destOrd="0" parTransId="{CD7EBB35-51AE-4B60-82DF-3CFAD7673807}" sibTransId="{D04A6D8B-F5CD-4A3F-8B4D-6BC9022FF253}"/>
    <dgm:cxn modelId="{352C8526-6EAE-4D0F-AF0D-D237640CE175}" type="presOf" srcId="{4F4351A2-F2EA-4A78-8A62-2F6C0B1C860F}" destId="{98302F07-D6A9-46A5-9807-EBF6C9F5B2DD}" srcOrd="0" destOrd="1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/>
      <dgm:t>
        <a:bodyPr/>
        <a:lstStyle/>
        <a:p>
          <a:r>
            <a:rPr lang="en-US" sz="2300" dirty="0"/>
            <a:t>8) Pupil Outcomes</a:t>
          </a: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1" custScaleX="95859" custScaleY="76857" custLinFactNeighborX="2414" custLinFactNeighborY="-36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D4055BC1-25B1-4CD1-BF08-20C154FADF73}" type="presParOf" srcId="{6F1872F4-A030-4D64-A17C-72EA1ABBD62E}" destId="{98302F07-D6A9-46A5-9807-EBF6C9F5B2DD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934606" y="-233678"/>
          <a:ext cx="2527945" cy="3285077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1) Credentialed Teachers</a:t>
          </a:r>
        </a:p>
      </dsp:txBody>
      <dsp:txXfrm rot="5400000">
        <a:off x="556040" y="650477"/>
        <a:ext cx="3285077" cy="15167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47313" y="-47313"/>
          <a:ext cx="3639895" cy="373452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7359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2) Access to Common Core State Standards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NEW Science Curriculum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IXL – ELA</a:t>
          </a:r>
        </a:p>
      </dsp:txBody>
      <dsp:txXfrm rot="5400000">
        <a:off x="0" y="727979"/>
        <a:ext cx="3734522" cy="2183937"/>
      </dsp:txXfrm>
    </dsp:sp>
    <dsp:sp modelId="{DAD9059A-916A-4916-A2A8-B42491568DD3}">
      <dsp:nvSpPr>
        <dsp:cNvPr id="0" name=""/>
        <dsp:cNvSpPr/>
      </dsp:nvSpPr>
      <dsp:spPr>
        <a:xfrm rot="16200000">
          <a:off x="4065807" y="-47313"/>
          <a:ext cx="3639895" cy="3734522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7359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3) Promotion of Parent Involvement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Monthly PUENTE Community Workshops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Monthly Coffee with the Principal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Back to School Night in person!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Student Led Conferences</a:t>
          </a:r>
        </a:p>
      </dsp:txBody>
      <dsp:txXfrm rot="5400000">
        <a:off x="4018494" y="727979"/>
        <a:ext cx="3734522" cy="21839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9059A-916A-4916-A2A8-B42491568DD3}">
      <dsp:nvSpPr>
        <dsp:cNvPr id="0" name=""/>
        <dsp:cNvSpPr/>
      </dsp:nvSpPr>
      <dsp:spPr>
        <a:xfrm rot="16200000">
          <a:off x="567796" y="351209"/>
          <a:ext cx="3350996" cy="2959024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4) Pupil Achievement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 dirty="0"/>
        </a:p>
      </dsp:txBody>
      <dsp:txXfrm rot="5400000">
        <a:off x="763782" y="825422"/>
        <a:ext cx="2959024" cy="20105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28363" y="156820"/>
          <a:ext cx="3639895" cy="3326254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5) Attendance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Month 1 – 94.6% </a:t>
          </a:r>
        </a:p>
      </dsp:txBody>
      <dsp:txXfrm rot="5400000">
        <a:off x="128458" y="727978"/>
        <a:ext cx="3326254" cy="2183937"/>
      </dsp:txXfrm>
    </dsp:sp>
    <dsp:sp modelId="{DAD9059A-916A-4916-A2A8-B42491568DD3}">
      <dsp:nvSpPr>
        <dsp:cNvPr id="0" name=""/>
        <dsp:cNvSpPr/>
      </dsp:nvSpPr>
      <dsp:spPr>
        <a:xfrm rot="16200000">
          <a:off x="3887239" y="-229052"/>
          <a:ext cx="3639895" cy="4097999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6) Suspension/Expulsion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0%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/>
        </a:p>
      </dsp:txBody>
      <dsp:txXfrm rot="5400000">
        <a:off x="3658187" y="727979"/>
        <a:ext cx="4097999" cy="21839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504883" y="-1504883"/>
          <a:ext cx="3692399" cy="670216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7) Academic Program Plan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Social Emotional Learning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Physical Education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ELA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Math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Science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Arts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GATE Program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 </a:t>
          </a:r>
        </a:p>
      </dsp:txBody>
      <dsp:txXfrm rot="5400000">
        <a:off x="0" y="738480"/>
        <a:ext cx="6702165" cy="22154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172968" y="172964"/>
          <a:ext cx="2330975" cy="246402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0" tIns="0" rIns="14605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8) Pupil Outcomes</a:t>
          </a:r>
        </a:p>
      </dsp:txBody>
      <dsp:txXfrm rot="5400000">
        <a:off x="106443" y="705684"/>
        <a:ext cx="2464026" cy="13985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9/20/2022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9/20/2022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D491D0-8E1B-49C7-849B-A28568D9449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81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9/20/2022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9/20/2022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CrisscrossEtch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diagramLayout" Target="../diagrams/layout5.xml"/><Relationship Id="rId7" Type="http://schemas.openxmlformats.org/officeDocument/2006/relationships/image" Target="../media/image4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58631" y="1854945"/>
            <a:ext cx="8500062" cy="2387600"/>
          </a:xfrm>
          <a:noFill/>
        </p:spPr>
        <p:txBody>
          <a:bodyPr/>
          <a:lstStyle/>
          <a:p>
            <a:r>
              <a:rPr lang="en-US" dirty="0">
                <a:solidFill>
                  <a:srgbClr val="005392"/>
                </a:solidFill>
              </a:rPr>
              <a:t>PUENTE Charter </a:t>
            </a:r>
            <a:br>
              <a:rPr lang="en-US" dirty="0">
                <a:solidFill>
                  <a:srgbClr val="005392"/>
                </a:solidFill>
              </a:rPr>
            </a:br>
            <a:r>
              <a:rPr lang="en-US" dirty="0">
                <a:solidFill>
                  <a:srgbClr val="005392"/>
                </a:solidFill>
              </a:rPr>
              <a:t>Board Meeting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005392"/>
                </a:solidFill>
              </a:rPr>
              <a:t>September 21, 2022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916" y="1426484"/>
            <a:ext cx="3681663" cy="530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B15D6-F5B9-424D-9588-739E5442B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E78707A-1BB1-4C71-AC85-6F45005994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9314433"/>
              </p:ext>
            </p:extLst>
          </p:nvPr>
        </p:nvGraphicFramePr>
        <p:xfrm>
          <a:off x="3603898" y="2356708"/>
          <a:ext cx="7767008" cy="18288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83504">
                  <a:extLst>
                    <a:ext uri="{9D8B030D-6E8A-4147-A177-3AD203B41FA5}">
                      <a16:colId xmlns:a16="http://schemas.microsoft.com/office/drawing/2014/main" val="3414834910"/>
                    </a:ext>
                  </a:extLst>
                </a:gridCol>
                <a:gridCol w="3883504">
                  <a:extLst>
                    <a:ext uri="{9D8B030D-6E8A-4147-A177-3AD203B41FA5}">
                      <a16:colId xmlns:a16="http://schemas.microsoft.com/office/drawing/2014/main" val="686061994"/>
                    </a:ext>
                  </a:extLst>
                </a:gridCol>
              </a:tblGrid>
              <a:tr h="646292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NWEA </a:t>
                      </a:r>
                      <a:r>
                        <a:rPr lang="en-US" dirty="0" smtClean="0"/>
                        <a:t>MAP 2021-2022 (internal</a:t>
                      </a:r>
                      <a:r>
                        <a:rPr lang="en-US" baseline="0" dirty="0" smtClean="0"/>
                        <a:t> assessment)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TK – 5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  <a:r>
                        <a:rPr lang="en-US" dirty="0" smtClean="0"/>
                        <a:t>Grade (School-</a:t>
                      </a:r>
                      <a:r>
                        <a:rPr lang="en-US" baseline="0" dirty="0" smtClean="0"/>
                        <a:t>wide)</a:t>
                      </a:r>
                    </a:p>
                    <a:p>
                      <a:pPr algn="ctr"/>
                      <a:r>
                        <a:rPr lang="en-US" baseline="0" dirty="0" smtClean="0"/>
                        <a:t>Meeting or Exceeding Percentage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en-US" dirty="0"/>
                        <a:t>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495459"/>
                  </a:ext>
                </a:extLst>
              </a:tr>
              <a:tr h="64629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Math </a:t>
                      </a:r>
                      <a:r>
                        <a:rPr lang="en-US" dirty="0" smtClean="0"/>
                        <a:t>– End of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Year</a:t>
                      </a:r>
                      <a:endParaRPr lang="en-US" dirty="0"/>
                    </a:p>
                    <a:p>
                      <a:pPr algn="ctr"/>
                      <a:r>
                        <a:rPr lang="en-US" b="1" dirty="0">
                          <a:solidFill>
                            <a:srgbClr val="00589A"/>
                          </a:solidFill>
                        </a:rPr>
                        <a:t>49%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English Language Arts </a:t>
                      </a:r>
                      <a:r>
                        <a:rPr lang="en-US" dirty="0" smtClean="0"/>
                        <a:t>– End of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Year</a:t>
                      </a:r>
                      <a:endParaRPr lang="en-US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00589A"/>
                          </a:solidFill>
                        </a:rPr>
                        <a:t>42%</a:t>
                      </a:r>
                    </a:p>
                    <a:p>
                      <a:pPr algn="ctr"/>
                      <a:endParaRPr lang="en-US" b="1" dirty="0">
                        <a:solidFill>
                          <a:srgbClr val="00589A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855580"/>
                  </a:ext>
                </a:extLst>
              </a:tr>
            </a:tbl>
          </a:graphicData>
        </a:graphic>
      </p:graphicFrame>
      <p:pic>
        <p:nvPicPr>
          <p:cNvPr id="5" name="Picture 2">
            <a:extLst>
              <a:ext uri="{FF2B5EF4-FFF2-40B4-BE49-F238E27FC236}">
                <a16:creationId xmlns:a16="http://schemas.microsoft.com/office/drawing/2014/main" id="{EB195360-51F9-4FB8-8A71-C47B93284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2" descr="Trapezoid list showing 4 groups arranged from left to right with task descriptions under each group">
            <a:extLst>
              <a:ext uri="{FF2B5EF4-FFF2-40B4-BE49-F238E27FC236}">
                <a16:creationId xmlns:a16="http://schemas.microsoft.com/office/drawing/2014/main" id="{ABC8FC0C-BD76-4B3C-911E-6F5440A9F6A8}"/>
              </a:ext>
            </a:extLst>
          </p:cNvPr>
          <p:cNvGraphicFramePr>
            <a:graphicFrameLocks/>
          </p:cNvGraphicFramePr>
          <p:nvPr/>
        </p:nvGraphicFramePr>
        <p:xfrm>
          <a:off x="418915" y="2356708"/>
          <a:ext cx="2570470" cy="303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4E78707A-1BB1-4C71-AC85-6F45005994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2197530"/>
              </p:ext>
            </p:extLst>
          </p:nvPr>
        </p:nvGraphicFramePr>
        <p:xfrm>
          <a:off x="3603898" y="4423250"/>
          <a:ext cx="7767008" cy="1446936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7767008">
                  <a:extLst>
                    <a:ext uri="{9D8B030D-6E8A-4147-A177-3AD203B41FA5}">
                      <a16:colId xmlns:a16="http://schemas.microsoft.com/office/drawing/2014/main" val="3414834910"/>
                    </a:ext>
                  </a:extLst>
                </a:gridCol>
              </a:tblGrid>
              <a:tr h="49692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NWEA </a:t>
                      </a:r>
                      <a:r>
                        <a:rPr lang="en-US" dirty="0" smtClean="0"/>
                        <a:t>MAP Goals for</a:t>
                      </a:r>
                      <a:r>
                        <a:rPr lang="en-US" baseline="0" dirty="0" smtClean="0"/>
                        <a:t> 2022-23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TK – 5</a:t>
                      </a:r>
                      <a:r>
                        <a:rPr lang="en-US" baseline="30000" dirty="0"/>
                        <a:t>th</a:t>
                      </a:r>
                      <a:r>
                        <a:rPr lang="en-US" dirty="0"/>
                        <a:t> </a:t>
                      </a:r>
                      <a:r>
                        <a:rPr lang="en-US" dirty="0" smtClean="0"/>
                        <a:t>Grade (School</a:t>
                      </a:r>
                      <a:r>
                        <a:rPr lang="en-US" baseline="0" dirty="0" smtClean="0"/>
                        <a:t>-wide)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495459"/>
                  </a:ext>
                </a:extLst>
              </a:tr>
              <a:tr h="806856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589A"/>
                          </a:solidFill>
                        </a:rPr>
                        <a:t>Raise performance</a:t>
                      </a:r>
                      <a:r>
                        <a:rPr lang="en-US" b="1" baseline="0" dirty="0" smtClean="0">
                          <a:solidFill>
                            <a:srgbClr val="00589A"/>
                          </a:solidFill>
                        </a:rPr>
                        <a:t> scores by 5 %</a:t>
                      </a:r>
                      <a:endParaRPr lang="en-US" b="1" dirty="0">
                        <a:solidFill>
                          <a:srgbClr val="00589A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855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2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460EA35-F39E-4DE4-B0A4-E68C4A114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5" t="33677" r="36524" b="26910"/>
          <a:stretch/>
        </p:blipFill>
        <p:spPr bwMode="auto">
          <a:xfrm>
            <a:off x="-2240" y="1985211"/>
            <a:ext cx="5889812" cy="364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B1822B-0021-4637-AA6E-D031249EB5D5}"/>
              </a:ext>
            </a:extLst>
          </p:cNvPr>
          <p:cNvSpPr txBox="1"/>
          <p:nvPr/>
        </p:nvSpPr>
        <p:spPr>
          <a:xfrm>
            <a:off x="-175263" y="791070"/>
            <a:ext cx="60982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California State </a:t>
            </a: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Pupil Outcomes  </a:t>
            </a:r>
            <a:endParaRPr lang="en-US" sz="20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>
                <a:solidFill>
                  <a:schemeClr val="bg2"/>
                </a:solidFill>
                <a:effectLst/>
                <a:latin typeface="Mali"/>
              </a:rPr>
              <a:t>SBAC </a:t>
            </a:r>
            <a:r>
              <a:rPr lang="en-US" sz="2000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2020-2021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000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 </a:t>
            </a:r>
            <a:r>
              <a:rPr lang="en-US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(current year, 21-22, not released </a:t>
            </a:r>
            <a:r>
              <a:rPr lang="en-US" sz="2000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yet)</a:t>
            </a:r>
            <a:endParaRPr lang="en-US" sz="2000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A93DDF5C-71F0-4D49-B6AF-0F1A18EA9F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34314" r="36691" b="27255"/>
          <a:stretch/>
        </p:blipFill>
        <p:spPr bwMode="auto">
          <a:xfrm>
            <a:off x="6162327" y="1985212"/>
            <a:ext cx="6029672" cy="364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67F1CD-FC2B-4EF5-850B-53068F499850}"/>
              </a:ext>
            </a:extLst>
          </p:cNvPr>
          <p:cNvSpPr txBox="1"/>
          <p:nvPr/>
        </p:nvSpPr>
        <p:spPr>
          <a:xfrm>
            <a:off x="6162327" y="791070"/>
            <a:ext cx="60982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PUENTE Pupil </a:t>
            </a:r>
            <a:r>
              <a:rPr lang="en-US" sz="1800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Outcomes </a:t>
            </a: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 smtClean="0">
                <a:solidFill>
                  <a:schemeClr val="bg2"/>
                </a:solidFill>
                <a:effectLst/>
                <a:latin typeface="Mali"/>
              </a:rPr>
              <a:t>(State Standardized Assessment)</a:t>
            </a: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  </a:t>
            </a:r>
            <a:endParaRPr lang="en-US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dirty="0">
                <a:solidFill>
                  <a:schemeClr val="bg2"/>
                </a:solidFill>
                <a:effectLst/>
                <a:latin typeface="Mali"/>
              </a:rPr>
              <a:t>SBAC 2021-2022 </a:t>
            </a:r>
            <a:endParaRPr lang="en-US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96F085F-4726-4342-9C7D-71B3EE337A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582" y="5625955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992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C4B15D6-F5B9-424D-9588-739E5442BED1}"/>
              </a:ext>
            </a:extLst>
          </p:cNvPr>
          <p:cNvSpPr txBox="1">
            <a:spLocks/>
          </p:cNvSpPr>
          <p:nvPr/>
        </p:nvSpPr>
        <p:spPr bwMode="black">
          <a:xfrm>
            <a:off x="794084" y="501257"/>
            <a:ext cx="10964137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PUENTE California State Preschool Program</a:t>
            </a:r>
          </a:p>
          <a:p>
            <a:r>
              <a:rPr lang="en-US" dirty="0" smtClean="0"/>
              <a:t> </a:t>
            </a:r>
            <a:r>
              <a:rPr lang="en-US" sz="2400" dirty="0" smtClean="0"/>
              <a:t>(PUENTE Charter &amp; Preschool Providing the Continuum of Early Education)</a:t>
            </a:r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4B15D6-F5B9-424D-9588-739E5442BED1}"/>
              </a:ext>
            </a:extLst>
          </p:cNvPr>
          <p:cNvSpPr txBox="1">
            <a:spLocks/>
          </p:cNvSpPr>
          <p:nvPr/>
        </p:nvSpPr>
        <p:spPr bwMode="black">
          <a:xfrm>
            <a:off x="368968" y="1977130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589A"/>
                </a:solidFill>
              </a:rPr>
              <a:t>Preschool – 3</a:t>
            </a:r>
            <a:r>
              <a:rPr lang="en-US" b="1" baseline="30000" dirty="0" smtClean="0">
                <a:solidFill>
                  <a:srgbClr val="00589A"/>
                </a:solidFill>
              </a:rPr>
              <a:t>rd</a:t>
            </a:r>
            <a:r>
              <a:rPr lang="en-US" b="1" dirty="0" smtClean="0">
                <a:solidFill>
                  <a:srgbClr val="00589A"/>
                </a:solidFill>
              </a:rPr>
              <a:t> Grade Alignment </a:t>
            </a:r>
          </a:p>
          <a:p>
            <a:r>
              <a:rPr lang="en-US" sz="2400" b="1" dirty="0" smtClean="0">
                <a:solidFill>
                  <a:srgbClr val="00589A"/>
                </a:solidFill>
              </a:rPr>
              <a:t>PUENTE Priorities for a </a:t>
            </a:r>
            <a:r>
              <a:rPr lang="en-US" sz="2400" b="1" dirty="0">
                <a:solidFill>
                  <a:srgbClr val="00589A"/>
                </a:solidFill>
              </a:rPr>
              <a:t>S</a:t>
            </a:r>
            <a:r>
              <a:rPr lang="en-US" sz="2400" b="1" dirty="0" smtClean="0">
                <a:solidFill>
                  <a:srgbClr val="00589A"/>
                </a:solidFill>
              </a:rPr>
              <a:t>uccessful </a:t>
            </a:r>
            <a:r>
              <a:rPr lang="en-US" sz="2400" b="1" dirty="0">
                <a:solidFill>
                  <a:srgbClr val="00589A"/>
                </a:solidFill>
              </a:rPr>
              <a:t>A</a:t>
            </a:r>
            <a:r>
              <a:rPr lang="en-US" sz="2400" b="1" dirty="0" smtClean="0">
                <a:solidFill>
                  <a:srgbClr val="00589A"/>
                </a:solidFill>
              </a:rPr>
              <a:t>lignment</a:t>
            </a:r>
          </a:p>
          <a:p>
            <a:endParaRPr lang="en-US" sz="2400" b="1" dirty="0">
              <a:solidFill>
                <a:srgbClr val="00589A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8548" y="3234909"/>
            <a:ext cx="68058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589A"/>
                </a:solidFill>
              </a:rPr>
              <a:t>Offer </a:t>
            </a:r>
            <a:r>
              <a:rPr lang="en-US" sz="2000" b="1" dirty="0" err="1" smtClean="0">
                <a:solidFill>
                  <a:srgbClr val="00589A"/>
                </a:solidFill>
              </a:rPr>
              <a:t>PreK</a:t>
            </a:r>
            <a:r>
              <a:rPr lang="en-US" sz="2000" b="1" dirty="0" smtClean="0">
                <a:solidFill>
                  <a:srgbClr val="00589A"/>
                </a:solidFill>
              </a:rPr>
              <a:t> </a:t>
            </a:r>
            <a:r>
              <a:rPr lang="en-US" sz="2000" b="1" dirty="0">
                <a:solidFill>
                  <a:srgbClr val="00589A"/>
                </a:solidFill>
              </a:rPr>
              <a:t>directors a significant place in </a:t>
            </a:r>
            <a:r>
              <a:rPr lang="en-US" sz="2000" b="1" dirty="0" smtClean="0">
                <a:solidFill>
                  <a:srgbClr val="00589A"/>
                </a:solidFill>
              </a:rPr>
              <a:t>PUENTE </a:t>
            </a:r>
            <a:r>
              <a:rPr lang="en-US" sz="2000" b="1" dirty="0">
                <a:solidFill>
                  <a:srgbClr val="00589A"/>
                </a:solidFill>
              </a:rPr>
              <a:t>administrative structure</a:t>
            </a:r>
            <a:r>
              <a:rPr lang="en-US" sz="2000" b="1" dirty="0" smtClean="0">
                <a:solidFill>
                  <a:srgbClr val="00589A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589A"/>
                </a:solidFill>
              </a:rPr>
              <a:t>Align curricula and assessments across </a:t>
            </a:r>
            <a:r>
              <a:rPr lang="en-US" sz="2000" b="1" dirty="0" err="1">
                <a:solidFill>
                  <a:srgbClr val="00589A"/>
                </a:solidFill>
              </a:rPr>
              <a:t>preK</a:t>
            </a:r>
            <a:r>
              <a:rPr lang="en-US" sz="2000" b="1" dirty="0">
                <a:solidFill>
                  <a:srgbClr val="00589A"/>
                </a:solidFill>
              </a:rPr>
              <a:t> and early elementary grades</a:t>
            </a:r>
            <a:r>
              <a:rPr lang="en-US" sz="2000" b="1" dirty="0" smtClean="0">
                <a:solidFill>
                  <a:srgbClr val="00589A"/>
                </a:solidFill>
              </a:rPr>
              <a:t>;</a:t>
            </a:r>
            <a:endParaRPr lang="en-US" sz="2000" b="1" dirty="0">
              <a:solidFill>
                <a:srgbClr val="00589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rgbClr val="00589A"/>
                </a:solidFill>
              </a:rPr>
              <a:t>Ensure </a:t>
            </a:r>
            <a:r>
              <a:rPr lang="en-US" sz="2000" b="1" dirty="0" err="1" smtClean="0">
                <a:solidFill>
                  <a:srgbClr val="00589A"/>
                </a:solidFill>
              </a:rPr>
              <a:t>PreK</a:t>
            </a:r>
            <a:r>
              <a:rPr lang="en-US" sz="2000" b="1" dirty="0" smtClean="0">
                <a:solidFill>
                  <a:srgbClr val="00589A"/>
                </a:solidFill>
              </a:rPr>
              <a:t>–3 </a:t>
            </a:r>
            <a:r>
              <a:rPr lang="en-US" sz="2000" b="1" dirty="0">
                <a:solidFill>
                  <a:srgbClr val="00589A"/>
                </a:solidFill>
              </a:rPr>
              <a:t>teachers have regular opportunities to collaborate and participate together in professional development; </a:t>
            </a:r>
            <a:endParaRPr lang="en-US" sz="2000" b="1" dirty="0" smtClean="0">
              <a:solidFill>
                <a:srgbClr val="00589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589A"/>
                </a:solidFill>
              </a:rPr>
              <a:t>Provide </a:t>
            </a:r>
            <a:r>
              <a:rPr lang="en-US" sz="2000" b="1" dirty="0" smtClean="0">
                <a:solidFill>
                  <a:srgbClr val="00589A"/>
                </a:solidFill>
              </a:rPr>
              <a:t>elementary school principal </a:t>
            </a:r>
            <a:r>
              <a:rPr lang="en-US" sz="2000" b="1" dirty="0">
                <a:solidFill>
                  <a:srgbClr val="00589A"/>
                </a:solidFill>
              </a:rPr>
              <a:t>with early childhood professional development;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rgbClr val="00589A"/>
                </a:solidFill>
              </a:rPr>
              <a:t>Include </a:t>
            </a:r>
            <a:r>
              <a:rPr lang="en-US" sz="2000" b="1" dirty="0" err="1" smtClean="0">
                <a:solidFill>
                  <a:srgbClr val="00589A"/>
                </a:solidFill>
              </a:rPr>
              <a:t>PreK</a:t>
            </a:r>
            <a:r>
              <a:rPr lang="en-US" sz="2000" b="1" dirty="0" smtClean="0">
                <a:solidFill>
                  <a:srgbClr val="00589A"/>
                </a:solidFill>
              </a:rPr>
              <a:t> </a:t>
            </a:r>
            <a:r>
              <a:rPr lang="en-US" sz="2000" b="1" dirty="0">
                <a:solidFill>
                  <a:srgbClr val="00589A"/>
                </a:solidFill>
              </a:rPr>
              <a:t>in </a:t>
            </a:r>
            <a:r>
              <a:rPr lang="en-US" sz="2000" b="1" dirty="0" smtClean="0">
                <a:solidFill>
                  <a:srgbClr val="00589A"/>
                </a:solidFill>
              </a:rPr>
              <a:t>identifying </a:t>
            </a:r>
            <a:r>
              <a:rPr lang="en-US" sz="2000" b="1" dirty="0">
                <a:solidFill>
                  <a:srgbClr val="00589A"/>
                </a:solidFill>
              </a:rPr>
              <a:t>fiscal priorities.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42888" y="2570020"/>
            <a:ext cx="4743115" cy="355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4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34126" y="466343"/>
            <a:ext cx="8574666" cy="1362113"/>
          </a:xfrm>
        </p:spPr>
        <p:txBody>
          <a:bodyPr/>
          <a:lstStyle/>
          <a:p>
            <a:r>
              <a:rPr lang="en-US" dirty="0"/>
              <a:t>School Updates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232259" y="2686419"/>
            <a:ext cx="5570583" cy="548133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5392"/>
                </a:solidFill>
              </a:rPr>
              <a:t>Fully Expanded!   Tk – 5</a:t>
            </a:r>
            <a:r>
              <a:rPr lang="en-US" sz="2800" b="1" baseline="30000" dirty="0">
                <a:solidFill>
                  <a:srgbClr val="005392"/>
                </a:solidFill>
              </a:rPr>
              <a:t>th</a:t>
            </a:r>
            <a:r>
              <a:rPr lang="en-US" sz="2800" b="1" dirty="0">
                <a:solidFill>
                  <a:srgbClr val="005392"/>
                </a:solidFill>
              </a:rPr>
              <a:t> grade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69E08C-8880-4A2E-924C-6DA0993A3BA0}"/>
              </a:ext>
            </a:extLst>
          </p:cNvPr>
          <p:cNvSpPr txBox="1">
            <a:spLocks/>
          </p:cNvSpPr>
          <p:nvPr/>
        </p:nvSpPr>
        <p:spPr>
          <a:xfrm>
            <a:off x="1232259" y="3155344"/>
            <a:ext cx="5019040" cy="46561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5392"/>
                </a:solidFill>
              </a:rPr>
              <a:t>300 students </a:t>
            </a: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8908640-7669-40F3-ABF5-6402079358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98893"/>
              </p:ext>
            </p:extLst>
          </p:nvPr>
        </p:nvGraphicFramePr>
        <p:xfrm>
          <a:off x="0" y="3680770"/>
          <a:ext cx="4791455" cy="3159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E92401-2351-4023-A299-3A2F114F23D2}"/>
              </a:ext>
            </a:extLst>
          </p:cNvPr>
          <p:cNvSpPr txBox="1">
            <a:spLocks/>
          </p:cNvSpPr>
          <p:nvPr/>
        </p:nvSpPr>
        <p:spPr>
          <a:xfrm>
            <a:off x="1259837" y="2258492"/>
            <a:ext cx="4206240" cy="49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5392"/>
                </a:solidFill>
              </a:rPr>
              <a:t>20 year Anniversary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A465D7C4-C5E6-4E75-B00D-96B473BA04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7672692"/>
              </p:ext>
            </p:extLst>
          </p:nvPr>
        </p:nvGraphicFramePr>
        <p:xfrm>
          <a:off x="4486403" y="2960485"/>
          <a:ext cx="4822391" cy="3918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Sped Image - Special Education, HD Png Download - kindpng">
            <a:extLst>
              <a:ext uri="{FF2B5EF4-FFF2-40B4-BE49-F238E27FC236}">
                <a16:creationId xmlns:a16="http://schemas.microsoft.com/office/drawing/2014/main" id="{FAB268F6-F31E-4A22-8785-C1104F34D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235" y="3155344"/>
            <a:ext cx="2052322" cy="305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541897-DED1-496C-8E81-61B4E58B0FBD}"/>
              </a:ext>
            </a:extLst>
          </p:cNvPr>
          <p:cNvSpPr txBox="1"/>
          <p:nvPr/>
        </p:nvSpPr>
        <p:spPr>
          <a:xfrm>
            <a:off x="10908792" y="6391657"/>
            <a:ext cx="95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5392"/>
                </a:solidFill>
              </a:rPr>
              <a:t>10%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4" grpId="0"/>
      <p:bldGraphic spid="5" grpId="0">
        <p:bldAsOne/>
      </p:bldGraphic>
      <p:bldP spid="8" grpId="0"/>
      <p:bldGraphic spid="17" grpId="0">
        <p:bldAsOne/>
      </p:bldGraphic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226" y="500210"/>
            <a:ext cx="4341707" cy="1362113"/>
          </a:xfrm>
        </p:spPr>
        <p:txBody>
          <a:bodyPr/>
          <a:lstStyle/>
          <a:p>
            <a:r>
              <a:rPr lang="en-US" dirty="0"/>
              <a:t>State Local Control Funding Formula Priorities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029" y="1748325"/>
            <a:ext cx="4489704" cy="398678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Teacher Qualifications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Access to Common Core State Standards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Promotion of Parent Involvement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Pupil Achievement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Student Attendance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Suspension/Expulsion Rate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Academic Program Plan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5392"/>
                </a:solidFill>
              </a:rPr>
              <a:t>Pupil Outcomes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A78B57-2CF4-4B5A-94C4-CC7B1A99D2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3638" y="1913486"/>
            <a:ext cx="5776912" cy="15551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#1: Continue to implement a “whole child approach” through MTSS, addressing the academic, social-emotional, behavioral, and/or mental health needs of our students through standards-aligned culturally relevant learning.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C76F5DB-0A3E-4813-BF54-9190DA7F76C7}"/>
              </a:ext>
            </a:extLst>
          </p:cNvPr>
          <p:cNvSpPr txBox="1">
            <a:spLocks/>
          </p:cNvSpPr>
          <p:nvPr/>
        </p:nvSpPr>
        <p:spPr bwMode="black">
          <a:xfrm>
            <a:off x="6491340" y="500210"/>
            <a:ext cx="4341707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PUENTE Local Control and Accountability Plan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404E77-FB10-4B12-8F3D-DA9E78C78487}"/>
              </a:ext>
            </a:extLst>
          </p:cNvPr>
          <p:cNvSpPr txBox="1"/>
          <p:nvPr/>
        </p:nvSpPr>
        <p:spPr>
          <a:xfrm>
            <a:off x="6243638" y="3468601"/>
            <a:ext cx="5776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#2: Continue to provide evidence-based professional learning opportunities for all educators, instructional support staff, and administrators to build capacity, support teacher retention, to address the diverse learning needs of our students.</a:t>
            </a:r>
            <a:endParaRPr lang="en-US" sz="1800" b="1" dirty="0">
              <a:solidFill>
                <a:srgbClr val="005392"/>
              </a:solidFill>
              <a:latin typeface="Avenir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43AFFA-501E-46BE-99DB-A478BF7F344A}"/>
              </a:ext>
            </a:extLst>
          </p:cNvPr>
          <p:cNvSpPr txBox="1"/>
          <p:nvPr/>
        </p:nvSpPr>
        <p:spPr>
          <a:xfrm>
            <a:off x="6243638" y="5300714"/>
            <a:ext cx="5776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5392"/>
                </a:solidFill>
                <a:effectLst/>
                <a:latin typeface="Avenir"/>
              </a:rPr>
              <a:t>GOAL #3: Engage educational partners to design and implement strategies to engage parents/families in our school community, and solicit input in decision-making that will impact student outcomes. </a:t>
            </a:r>
            <a:endParaRPr lang="en-US" sz="1800" b="1" dirty="0">
              <a:solidFill>
                <a:srgbClr val="005392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70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8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1445" y="521413"/>
            <a:ext cx="6359893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436387"/>
              </p:ext>
            </p:extLst>
          </p:nvPr>
        </p:nvGraphicFramePr>
        <p:xfrm>
          <a:off x="332854" y="2961903"/>
          <a:ext cx="5045970" cy="2817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5F740D14-DE21-4F88-9A02-3C9C6F94F3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884" y="1883526"/>
            <a:ext cx="6632631" cy="497447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43386" cy="122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16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468656"/>
              </p:ext>
            </p:extLst>
          </p:nvPr>
        </p:nvGraphicFramePr>
        <p:xfrm>
          <a:off x="418914" y="2356708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id="{57ABDE17-595C-45CF-977B-86A045E5C0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758" y="2090024"/>
            <a:ext cx="3654955" cy="417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814893"/>
              </p:ext>
            </p:extLst>
          </p:nvPr>
        </p:nvGraphicFramePr>
        <p:xfrm>
          <a:off x="-592305" y="2243314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9329AA7-AEA0-4642-92D2-BD9E0896EE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472" t="16314" r="9558" b="55294"/>
          <a:stretch/>
        </p:blipFill>
        <p:spPr>
          <a:xfrm>
            <a:off x="3470299" y="2719138"/>
            <a:ext cx="8573450" cy="4010398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B92FC32-DDC2-43DD-AF88-478BDB57B81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947" y="574770"/>
            <a:ext cx="2861832" cy="258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7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436222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032122"/>
              </p:ext>
            </p:extLst>
          </p:nvPr>
        </p:nvGraphicFramePr>
        <p:xfrm>
          <a:off x="418914" y="2356708"/>
          <a:ext cx="7756899" cy="363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47FAE6A-7F1E-4A04-8EEF-3680F199002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7"/>
          <a:stretch/>
        </p:blipFill>
        <p:spPr>
          <a:xfrm>
            <a:off x="8229602" y="2462155"/>
            <a:ext cx="3861995" cy="3930642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BDE18B4-ED72-4CD1-BC1E-E6FF76F241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82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9589" y="501257"/>
            <a:ext cx="9628632" cy="1362113"/>
          </a:xfrm>
        </p:spPr>
        <p:txBody>
          <a:bodyPr/>
          <a:lstStyle/>
          <a:p>
            <a:r>
              <a:rPr lang="en-US" dirty="0"/>
              <a:t>LCAP Updates </a:t>
            </a:r>
          </a:p>
        </p:txBody>
      </p:sp>
      <p:graphicFrame>
        <p:nvGraphicFramePr>
          <p:cNvPr id="8" name="Content Placeholder 2" descr="Trapezoid list showing 4 groups arranged from left to right with task descriptions under each group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719192"/>
              </p:ext>
            </p:extLst>
          </p:nvPr>
        </p:nvGraphicFramePr>
        <p:xfrm>
          <a:off x="995196" y="2259530"/>
          <a:ext cx="6708717" cy="369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9B49B294-AEDA-4686-84A9-5D9469F22C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853" y="1964247"/>
            <a:ext cx="3031958" cy="480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0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498D946-31DD-40A5-9069-A927A338FE94}"/>
              </a:ext>
            </a:extLst>
          </p:cNvPr>
          <p:cNvSpPr txBox="1">
            <a:spLocks/>
          </p:cNvSpPr>
          <p:nvPr/>
        </p:nvSpPr>
        <p:spPr bwMode="black">
          <a:xfrm>
            <a:off x="2137346" y="371189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LCAP Updates 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8E00EB97-06D1-475C-BD31-1F16ECA250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32353" r="43530" b="27502"/>
          <a:stretch/>
        </p:blipFill>
        <p:spPr bwMode="auto">
          <a:xfrm>
            <a:off x="2903357" y="3101941"/>
            <a:ext cx="4166118" cy="246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BFD62A-441D-4947-8C7A-E87BAE123026}"/>
              </a:ext>
            </a:extLst>
          </p:cNvPr>
          <p:cNvSpPr txBox="1"/>
          <p:nvPr/>
        </p:nvSpPr>
        <p:spPr>
          <a:xfrm>
            <a:off x="2460145" y="2292908"/>
            <a:ext cx="52455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State Pupil Outcomes  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ELPAC 2020-2021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14E77F-B320-4381-9786-22BE9ECB3DC4}"/>
              </a:ext>
            </a:extLst>
          </p:cNvPr>
          <p:cNvGrpSpPr/>
          <p:nvPr/>
        </p:nvGrpSpPr>
        <p:grpSpPr>
          <a:xfrm>
            <a:off x="195734" y="2985407"/>
            <a:ext cx="2464026" cy="2330975"/>
            <a:chOff x="106443" y="239489"/>
            <a:chExt cx="2464026" cy="2330975"/>
          </a:xfrm>
          <a:scene3d>
            <a:camera prst="orthographicFront"/>
            <a:lightRig rig="flat" dir="t"/>
          </a:scene3d>
        </p:grpSpPr>
        <p:sp>
          <p:nvSpPr>
            <p:cNvPr id="10" name="Flowchart: Manual Operation 9">
              <a:extLst>
                <a:ext uri="{FF2B5EF4-FFF2-40B4-BE49-F238E27FC236}">
                  <a16:creationId xmlns:a16="http://schemas.microsoft.com/office/drawing/2014/main" id="{6D8A9312-182D-48BC-9B6C-60BD32E9319C}"/>
                </a:ext>
              </a:extLst>
            </p:cNvPr>
            <p:cNvSpPr/>
            <p:nvPr/>
          </p:nvSpPr>
          <p:spPr>
            <a:xfrm rot="16200000">
              <a:off x="172968" y="172964"/>
              <a:ext cx="2330975" cy="2464026"/>
            </a:xfrm>
            <a:prstGeom prst="flowChartManualOperation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Flowchart: Manual Operation 4">
              <a:extLst>
                <a:ext uri="{FF2B5EF4-FFF2-40B4-BE49-F238E27FC236}">
                  <a16:creationId xmlns:a16="http://schemas.microsoft.com/office/drawing/2014/main" id="{7F8DA978-0D21-4121-8D8F-DAD85EB0BC41}"/>
                </a:ext>
              </a:extLst>
            </p:cNvPr>
            <p:cNvSpPr txBox="1"/>
            <p:nvPr/>
          </p:nvSpPr>
          <p:spPr>
            <a:xfrm rot="21600000">
              <a:off x="106443" y="705684"/>
              <a:ext cx="2464026" cy="139858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6050" tIns="0" rIns="146050" bIns="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300" kern="1200" dirty="0"/>
                <a:t>8) Pupil Outcomes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098066E-3148-417A-80F0-1CD682482A75}"/>
              </a:ext>
            </a:extLst>
          </p:cNvPr>
          <p:cNvSpPr txBox="1"/>
          <p:nvPr/>
        </p:nvSpPr>
        <p:spPr>
          <a:xfrm>
            <a:off x="7139666" y="2292908"/>
            <a:ext cx="52455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2"/>
                </a:solidFill>
                <a:latin typeface="Mali"/>
              </a:rPr>
              <a:t>PUENTE</a:t>
            </a: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 Pupil Outcomes  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dirty="0">
                <a:solidFill>
                  <a:schemeClr val="bg2"/>
                </a:solidFill>
                <a:effectLst/>
                <a:latin typeface="Mali"/>
              </a:rPr>
              <a:t>ELPAC 2021-2022</a:t>
            </a:r>
            <a:endParaRPr lang="en-US" sz="2400" b="0" dirty="0">
              <a:solidFill>
                <a:schemeClr val="bg2"/>
              </a:solidFill>
              <a:effectLst/>
            </a:endParaRPr>
          </a:p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9F4AA803-AC81-446A-964F-C3CFA761A1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501257"/>
            <a:ext cx="1955417" cy="1232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E412811-A72D-4333-809B-484066716F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7919487"/>
              </p:ext>
            </p:extLst>
          </p:nvPr>
        </p:nvGraphicFramePr>
        <p:xfrm>
          <a:off x="7775893" y="2999010"/>
          <a:ext cx="3839882" cy="3152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277BD50-2772-46C3-A52D-58665344D688}"/>
              </a:ext>
            </a:extLst>
          </p:cNvPr>
          <p:cNvSpPr txBox="1"/>
          <p:nvPr/>
        </p:nvSpPr>
        <p:spPr>
          <a:xfrm>
            <a:off x="8901832" y="4237509"/>
            <a:ext cx="172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36% Proficient</a:t>
            </a:r>
          </a:p>
        </p:txBody>
      </p:sp>
    </p:spTree>
    <p:extLst>
      <p:ext uri="{BB962C8B-B14F-4D97-AF65-F5344CB8AC3E}">
        <p14:creationId xmlns:p14="http://schemas.microsoft.com/office/powerpoint/2010/main" val="281808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3502</TotalTime>
  <Words>458</Words>
  <Application>Microsoft Office PowerPoint</Application>
  <PresentationFormat>Widescreen</PresentationFormat>
  <Paragraphs>89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Avenir</vt:lpstr>
      <vt:lpstr>Calibri</vt:lpstr>
      <vt:lpstr>Mali</vt:lpstr>
      <vt:lpstr>Wingdings</vt:lpstr>
      <vt:lpstr>Educational subjects 16x9</vt:lpstr>
      <vt:lpstr>PUENTE Charter  Board Meeting</vt:lpstr>
      <vt:lpstr>School Updates</vt:lpstr>
      <vt:lpstr>State Local Control Funding Formula Priorities </vt:lpstr>
      <vt:lpstr>LCAP Updates </vt:lpstr>
      <vt:lpstr>LCAP Updates </vt:lpstr>
      <vt:lpstr>LCAP Updates </vt:lpstr>
      <vt:lpstr>LCAP Updates </vt:lpstr>
      <vt:lpstr>LCAP Updates </vt:lpstr>
      <vt:lpstr>PowerPoint Presentation</vt:lpstr>
      <vt:lpstr>LCAP Update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Advisory Meetinf</dc:title>
  <dc:creator>Brenda Meza</dc:creator>
  <cp:lastModifiedBy>Jerome Greening</cp:lastModifiedBy>
  <cp:revision>55</cp:revision>
  <dcterms:created xsi:type="dcterms:W3CDTF">2022-09-13T15:41:12Z</dcterms:created>
  <dcterms:modified xsi:type="dcterms:W3CDTF">2022-09-21T01:06:09Z</dcterms:modified>
</cp:coreProperties>
</file>