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8" r:id="rId2"/>
    <p:sldId id="260" r:id="rId3"/>
    <p:sldId id="262" r:id="rId4"/>
    <p:sldId id="275" r:id="rId5"/>
    <p:sldId id="263" r:id="rId6"/>
    <p:sldId id="272" r:id="rId7"/>
    <p:sldId id="271" r:id="rId8"/>
    <p:sldId id="273" r:id="rId9"/>
    <p:sldId id="274" r:id="rId10"/>
    <p:sldId id="276" r:id="rId11"/>
    <p:sldId id="277" r:id="rId12"/>
    <p:sldId id="278" r:id="rId13"/>
    <p:sldId id="279" r:id="rId14"/>
    <p:sldId id="280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392"/>
    <a:srgbClr val="00589A"/>
    <a:srgbClr val="0043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26" autoAdjust="0"/>
    <p:restoredTop sz="95122" autoAdjust="0"/>
  </p:normalViewPr>
  <p:slideViewPr>
    <p:cSldViewPr snapToGrid="0">
      <p:cViewPr varScale="1">
        <p:scale>
          <a:sx n="80" d="100"/>
          <a:sy n="80" d="100"/>
        </p:scale>
        <p:origin x="126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rgbClr val="005392"/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>
                <a:solidFill>
                  <a:srgbClr val="005392"/>
                </a:solidFill>
              </a:rPr>
              <a:t>Gender </a:t>
            </a:r>
          </a:p>
        </c:rich>
      </c:tx>
      <c:layout>
        <c:manualLayout>
          <c:xMode val="edge"/>
          <c:yMode val="edge"/>
          <c:x val="0.4159045634363675"/>
          <c:y val="2.813994637899981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rgbClr val="005392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Gender 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4FB-4FC8-91FB-57DB7F54448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4FB-4FC8-91FB-57DB7F54448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4FB-4FC8-91FB-57DB7F54448E}"/>
              </c:ext>
            </c:extLst>
          </c:dPt>
          <c:cat>
            <c:strRef>
              <c:f>Sheet1!$A$2:$A$4</c:f>
              <c:strCache>
                <c:ptCount val="3"/>
                <c:pt idx="0">
                  <c:v>Male 48.7%</c:v>
                </c:pt>
                <c:pt idx="1">
                  <c:v>Female 51.3%</c:v>
                </c:pt>
                <c:pt idx="2">
                  <c:v>Nonbinary 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146</c:v>
                </c:pt>
                <c:pt idx="1">
                  <c:v>154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43A-431F-A65F-1B9E1F2FBC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73933736598706634"/>
          <c:w val="1"/>
          <c:h val="0.2365426799737909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rgbClr val="005392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rgbClr val="005392"/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>
                <a:solidFill>
                  <a:srgbClr val="005392"/>
                </a:solidFill>
              </a:rPr>
              <a:t>Ethnicity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rgbClr val="005392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9.9544188764453145E-2"/>
          <c:y val="0.14493942706122934"/>
          <c:w val="0.87675387582632769"/>
          <c:h val="0.5800529743659498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Ethnicity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Hispanic 289</c:v>
                </c:pt>
                <c:pt idx="1">
                  <c:v>African American 3</c:v>
                </c:pt>
                <c:pt idx="2">
                  <c:v>White 7</c:v>
                </c:pt>
                <c:pt idx="3">
                  <c:v>Other 1 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289</c:v>
                </c:pt>
                <c:pt idx="1">
                  <c:v>3</c:v>
                </c:pt>
                <c:pt idx="2">
                  <c:v>7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85-4F50-A6BD-71397AE52D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99921135"/>
        <c:axId val="1499907823"/>
      </c:barChart>
      <c:catAx>
        <c:axId val="14999211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rgbClr val="00539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99907823"/>
        <c:crosses val="autoZero"/>
        <c:auto val="1"/>
        <c:lblAlgn val="ctr"/>
        <c:lblOffset val="100"/>
        <c:noMultiLvlLbl val="0"/>
      </c:catAx>
      <c:valAx>
        <c:axId val="149990782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9992113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F9055CF-8DEB-4A02-949A-DE72B6AC5D37}" type="doc">
      <dgm:prSet loTypeId="urn:microsoft.com/office/officeart/2005/8/layout/hList6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82E8A29-955A-4C7C-A174-3E9DCD4DC89B}">
      <dgm:prSet phldrT="[Text]" custT="1"/>
      <dgm:spPr/>
      <dgm:t>
        <a:bodyPr/>
        <a:lstStyle/>
        <a:p>
          <a:r>
            <a:rPr lang="en-US" sz="2300" dirty="0"/>
            <a:t>1) Credentialed Teachers</a:t>
          </a:r>
        </a:p>
      </dgm:t>
    </dgm:pt>
    <dgm:pt modelId="{BA7938E6-8DFA-40B7-B4C4-EACC6D85FC31}" type="parTrans" cxnId="{2986897A-7787-444F-B6C8-41F3823EF3C1}">
      <dgm:prSet/>
      <dgm:spPr/>
      <dgm:t>
        <a:bodyPr/>
        <a:lstStyle/>
        <a:p>
          <a:endParaRPr lang="en-US"/>
        </a:p>
      </dgm:t>
    </dgm:pt>
    <dgm:pt modelId="{C2176686-D23E-48EB-9D1B-1A1B46236638}" type="sibTrans" cxnId="{2986897A-7787-444F-B6C8-41F3823EF3C1}">
      <dgm:prSet/>
      <dgm:spPr/>
      <dgm:t>
        <a:bodyPr/>
        <a:lstStyle/>
        <a:p>
          <a:endParaRPr lang="en-US"/>
        </a:p>
      </dgm:t>
    </dgm:pt>
    <dgm:pt modelId="{6F1872F4-A030-4D64-A17C-72EA1ABBD62E}" type="pres">
      <dgm:prSet presAssocID="{CF9055CF-8DEB-4A02-949A-DE72B6AC5D3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8302F07-D6A9-46A5-9807-EBF6C9F5B2DD}" type="pres">
      <dgm:prSet presAssocID="{082E8A29-955A-4C7C-A174-3E9DCD4DC89B}" presName="node" presStyleLbl="node1" presStyleIdx="0" presStyleCnt="1" custScaleX="65103" custScaleY="89716" custLinFactNeighborX="-64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351B217-259B-4E6A-85F5-2E408BEB0764}" type="presOf" srcId="{082E8A29-955A-4C7C-A174-3E9DCD4DC89B}" destId="{98302F07-D6A9-46A5-9807-EBF6C9F5B2DD}" srcOrd="0" destOrd="0" presId="urn:microsoft.com/office/officeart/2005/8/layout/hList6"/>
    <dgm:cxn modelId="{24179AE2-AA7E-4702-A358-E95F80152CCA}" type="presOf" srcId="{CF9055CF-8DEB-4A02-949A-DE72B6AC5D37}" destId="{6F1872F4-A030-4D64-A17C-72EA1ABBD62E}" srcOrd="0" destOrd="0" presId="urn:microsoft.com/office/officeart/2005/8/layout/hList6"/>
    <dgm:cxn modelId="{2986897A-7787-444F-B6C8-41F3823EF3C1}" srcId="{CF9055CF-8DEB-4A02-949A-DE72B6AC5D37}" destId="{082E8A29-955A-4C7C-A174-3E9DCD4DC89B}" srcOrd="0" destOrd="0" parTransId="{BA7938E6-8DFA-40B7-B4C4-EACC6D85FC31}" sibTransId="{C2176686-D23E-48EB-9D1B-1A1B46236638}"/>
    <dgm:cxn modelId="{D4055BC1-25B1-4CD1-BF08-20C154FADF73}" type="presParOf" srcId="{6F1872F4-A030-4D64-A17C-72EA1ABBD62E}" destId="{98302F07-D6A9-46A5-9807-EBF6C9F5B2DD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F9055CF-8DEB-4A02-949A-DE72B6AC5D37}" type="doc">
      <dgm:prSet loTypeId="urn:microsoft.com/office/officeart/2005/8/layout/hList6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82E8A29-955A-4C7C-A174-3E9DCD4DC89B}">
      <dgm:prSet phldrT="[Text]"/>
      <dgm:spPr/>
      <dgm:t>
        <a:bodyPr/>
        <a:lstStyle/>
        <a:p>
          <a:r>
            <a:rPr lang="en-US" dirty="0"/>
            <a:t>2) Access to Common Core State Standards</a:t>
          </a:r>
        </a:p>
      </dgm:t>
    </dgm:pt>
    <dgm:pt modelId="{BA7938E6-8DFA-40B7-B4C4-EACC6D85FC31}" type="parTrans" cxnId="{2986897A-7787-444F-B6C8-41F3823EF3C1}">
      <dgm:prSet/>
      <dgm:spPr/>
      <dgm:t>
        <a:bodyPr/>
        <a:lstStyle/>
        <a:p>
          <a:endParaRPr lang="en-US"/>
        </a:p>
      </dgm:t>
    </dgm:pt>
    <dgm:pt modelId="{C2176686-D23E-48EB-9D1B-1A1B46236638}" type="sibTrans" cxnId="{2986897A-7787-444F-B6C8-41F3823EF3C1}">
      <dgm:prSet/>
      <dgm:spPr/>
      <dgm:t>
        <a:bodyPr/>
        <a:lstStyle/>
        <a:p>
          <a:endParaRPr lang="en-US"/>
        </a:p>
      </dgm:t>
    </dgm:pt>
    <dgm:pt modelId="{23A0DE4A-FE92-496E-B335-3433CEFB74E9}">
      <dgm:prSet phldrT="[Text]"/>
      <dgm:spPr/>
      <dgm:t>
        <a:bodyPr/>
        <a:lstStyle/>
        <a:p>
          <a:r>
            <a:rPr lang="en-US" dirty="0"/>
            <a:t>NEW Science Curriculum</a:t>
          </a:r>
        </a:p>
      </dgm:t>
    </dgm:pt>
    <dgm:pt modelId="{68935D38-FEDC-4CD3-8002-43CB3944BEAF}" type="parTrans" cxnId="{67A03D8F-F327-4A9F-ABBC-1EB67EFD1ECB}">
      <dgm:prSet/>
      <dgm:spPr/>
      <dgm:t>
        <a:bodyPr/>
        <a:lstStyle/>
        <a:p>
          <a:endParaRPr lang="en-US"/>
        </a:p>
      </dgm:t>
    </dgm:pt>
    <dgm:pt modelId="{55DF926D-029A-4E18-95C4-77A5A37CAE40}" type="sibTrans" cxnId="{67A03D8F-F327-4A9F-ABBC-1EB67EFD1ECB}">
      <dgm:prSet/>
      <dgm:spPr/>
      <dgm:t>
        <a:bodyPr/>
        <a:lstStyle/>
        <a:p>
          <a:endParaRPr lang="en-US"/>
        </a:p>
      </dgm:t>
    </dgm:pt>
    <dgm:pt modelId="{B6E26FFC-9977-4BBC-BEC7-3D6B63754E52}">
      <dgm:prSet phldrT="[Text]"/>
      <dgm:spPr/>
      <dgm:t>
        <a:bodyPr/>
        <a:lstStyle/>
        <a:p>
          <a:r>
            <a:rPr lang="en-US" dirty="0"/>
            <a:t>3) Promotion of Parent Involvement</a:t>
          </a:r>
        </a:p>
      </dgm:t>
    </dgm:pt>
    <dgm:pt modelId="{5CEFBD89-2F4F-4B51-A98A-0F3C86494166}" type="parTrans" cxnId="{17E73148-9C08-4999-B21E-F3C5A0E3FC0C}">
      <dgm:prSet/>
      <dgm:spPr/>
      <dgm:t>
        <a:bodyPr/>
        <a:lstStyle/>
        <a:p>
          <a:endParaRPr lang="en-US"/>
        </a:p>
      </dgm:t>
    </dgm:pt>
    <dgm:pt modelId="{48634C00-2335-4923-9072-EB7482323D9C}" type="sibTrans" cxnId="{17E73148-9C08-4999-B21E-F3C5A0E3FC0C}">
      <dgm:prSet/>
      <dgm:spPr/>
      <dgm:t>
        <a:bodyPr/>
        <a:lstStyle/>
        <a:p>
          <a:endParaRPr lang="en-US"/>
        </a:p>
      </dgm:t>
    </dgm:pt>
    <dgm:pt modelId="{CBCC21F5-552F-4D39-812E-6FCD4A366F58}">
      <dgm:prSet phldrT="[Text]"/>
      <dgm:spPr/>
      <dgm:t>
        <a:bodyPr/>
        <a:lstStyle/>
        <a:p>
          <a:r>
            <a:rPr lang="en-US" dirty="0"/>
            <a:t>Monthly PUENTE Community Workshops</a:t>
          </a:r>
        </a:p>
      </dgm:t>
    </dgm:pt>
    <dgm:pt modelId="{4A973A1C-85F1-4969-A536-D29940229E2C}" type="parTrans" cxnId="{3C41F2E0-4620-40B4-9857-68872B278EFB}">
      <dgm:prSet/>
      <dgm:spPr/>
      <dgm:t>
        <a:bodyPr/>
        <a:lstStyle/>
        <a:p>
          <a:endParaRPr lang="en-US"/>
        </a:p>
      </dgm:t>
    </dgm:pt>
    <dgm:pt modelId="{3640B940-6901-481F-ADF7-6B77DEEED764}" type="sibTrans" cxnId="{3C41F2E0-4620-40B4-9857-68872B278EFB}">
      <dgm:prSet/>
      <dgm:spPr/>
      <dgm:t>
        <a:bodyPr/>
        <a:lstStyle/>
        <a:p>
          <a:endParaRPr lang="en-US"/>
        </a:p>
      </dgm:t>
    </dgm:pt>
    <dgm:pt modelId="{88F1CB09-BCED-456E-85AC-351D46584A82}">
      <dgm:prSet phldrT="[Text]"/>
      <dgm:spPr/>
      <dgm:t>
        <a:bodyPr/>
        <a:lstStyle/>
        <a:p>
          <a:r>
            <a:rPr lang="en-US" dirty="0"/>
            <a:t>IXL – ELA</a:t>
          </a:r>
        </a:p>
      </dgm:t>
    </dgm:pt>
    <dgm:pt modelId="{FD800E03-430B-4386-A9B6-ED45D5012D31}" type="parTrans" cxnId="{4043B8DF-E5D3-4A9B-9065-46F6D503EC57}">
      <dgm:prSet/>
      <dgm:spPr/>
      <dgm:t>
        <a:bodyPr/>
        <a:lstStyle/>
        <a:p>
          <a:endParaRPr lang="en-US"/>
        </a:p>
      </dgm:t>
    </dgm:pt>
    <dgm:pt modelId="{4126B049-413E-4607-9F2E-2BFD2F8DE74F}" type="sibTrans" cxnId="{4043B8DF-E5D3-4A9B-9065-46F6D503EC57}">
      <dgm:prSet/>
      <dgm:spPr/>
      <dgm:t>
        <a:bodyPr/>
        <a:lstStyle/>
        <a:p>
          <a:endParaRPr lang="en-US"/>
        </a:p>
      </dgm:t>
    </dgm:pt>
    <dgm:pt modelId="{26EA9D33-F6D6-4E10-9946-0B29FE334ADE}">
      <dgm:prSet phldrT="[Text]"/>
      <dgm:spPr/>
      <dgm:t>
        <a:bodyPr/>
        <a:lstStyle/>
        <a:p>
          <a:r>
            <a:rPr lang="en-US" dirty="0"/>
            <a:t>Monthly Coffee with the Principal</a:t>
          </a:r>
        </a:p>
      </dgm:t>
    </dgm:pt>
    <dgm:pt modelId="{BC39EB53-5434-4423-851E-59E0D551F973}" type="parTrans" cxnId="{270F3C52-7127-43F2-BC39-43A8898BF812}">
      <dgm:prSet/>
      <dgm:spPr/>
      <dgm:t>
        <a:bodyPr/>
        <a:lstStyle/>
        <a:p>
          <a:endParaRPr lang="en-US"/>
        </a:p>
      </dgm:t>
    </dgm:pt>
    <dgm:pt modelId="{377C0001-6246-4928-85DB-396BEFC6C157}" type="sibTrans" cxnId="{270F3C52-7127-43F2-BC39-43A8898BF812}">
      <dgm:prSet/>
      <dgm:spPr/>
      <dgm:t>
        <a:bodyPr/>
        <a:lstStyle/>
        <a:p>
          <a:endParaRPr lang="en-US"/>
        </a:p>
      </dgm:t>
    </dgm:pt>
    <dgm:pt modelId="{E98C87FA-3DB4-4022-96B0-C71B768CB5C3}">
      <dgm:prSet phldrT="[Text]"/>
      <dgm:spPr/>
      <dgm:t>
        <a:bodyPr/>
        <a:lstStyle/>
        <a:p>
          <a:r>
            <a:rPr lang="en-US" dirty="0"/>
            <a:t>Back to School Night in person!</a:t>
          </a:r>
        </a:p>
      </dgm:t>
    </dgm:pt>
    <dgm:pt modelId="{4814DCC2-6197-4AB4-89B1-13450298E3C0}" type="parTrans" cxnId="{17526AFA-DA0D-45B1-9296-078D0B55CBFE}">
      <dgm:prSet/>
      <dgm:spPr/>
      <dgm:t>
        <a:bodyPr/>
        <a:lstStyle/>
        <a:p>
          <a:endParaRPr lang="en-US"/>
        </a:p>
      </dgm:t>
    </dgm:pt>
    <dgm:pt modelId="{5B085D70-8DD6-44D8-AFC9-7434821878BB}" type="sibTrans" cxnId="{17526AFA-DA0D-45B1-9296-078D0B55CBFE}">
      <dgm:prSet/>
      <dgm:spPr/>
      <dgm:t>
        <a:bodyPr/>
        <a:lstStyle/>
        <a:p>
          <a:endParaRPr lang="en-US"/>
        </a:p>
      </dgm:t>
    </dgm:pt>
    <dgm:pt modelId="{2CF91261-40AF-4EAF-B6BF-51D90ADD704A}">
      <dgm:prSet phldrT="[Text]"/>
      <dgm:spPr/>
      <dgm:t>
        <a:bodyPr/>
        <a:lstStyle/>
        <a:p>
          <a:r>
            <a:rPr lang="en-US" dirty="0"/>
            <a:t>Student Led Conferences</a:t>
          </a:r>
        </a:p>
      </dgm:t>
    </dgm:pt>
    <dgm:pt modelId="{701F07F0-7707-41F6-BE18-EE4DB2D161C3}" type="parTrans" cxnId="{FD7EAF00-79F0-41B1-96C1-0BB9C8AC5B70}">
      <dgm:prSet/>
      <dgm:spPr/>
      <dgm:t>
        <a:bodyPr/>
        <a:lstStyle/>
        <a:p>
          <a:endParaRPr lang="en-US"/>
        </a:p>
      </dgm:t>
    </dgm:pt>
    <dgm:pt modelId="{9B5B2A37-572C-46C4-BA1F-90C0E674D925}" type="sibTrans" cxnId="{FD7EAF00-79F0-41B1-96C1-0BB9C8AC5B70}">
      <dgm:prSet/>
      <dgm:spPr/>
      <dgm:t>
        <a:bodyPr/>
        <a:lstStyle/>
        <a:p>
          <a:endParaRPr lang="en-US"/>
        </a:p>
      </dgm:t>
    </dgm:pt>
    <dgm:pt modelId="{6F1872F4-A030-4D64-A17C-72EA1ABBD62E}" type="pres">
      <dgm:prSet presAssocID="{CF9055CF-8DEB-4A02-949A-DE72B6AC5D3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8302F07-D6A9-46A5-9807-EBF6C9F5B2DD}" type="pres">
      <dgm:prSet presAssocID="{082E8A29-955A-4C7C-A174-3E9DCD4DC89B}" presName="node" presStyleLbl="node1" presStyleIdx="0" presStyleCnt="2" custLinFactX="-1848" custLinFactNeighborX="-100000" custLinFactNeighborY="-458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81DF6F-8E98-430C-9A87-14BEC6C3269E}" type="pres">
      <dgm:prSet presAssocID="{C2176686-D23E-48EB-9D1B-1A1B46236638}" presName="sibTrans" presStyleCnt="0"/>
      <dgm:spPr/>
    </dgm:pt>
    <dgm:pt modelId="{DAD9059A-916A-4916-A2A8-B42491568DD3}" type="pres">
      <dgm:prSet presAssocID="{B6E26FFC-9977-4BBC-BEC7-3D6B63754E52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7E73148-9C08-4999-B21E-F3C5A0E3FC0C}" srcId="{CF9055CF-8DEB-4A02-949A-DE72B6AC5D37}" destId="{B6E26FFC-9977-4BBC-BEC7-3D6B63754E52}" srcOrd="1" destOrd="0" parTransId="{5CEFBD89-2F4F-4B51-A98A-0F3C86494166}" sibTransId="{48634C00-2335-4923-9072-EB7482323D9C}"/>
    <dgm:cxn modelId="{0676BA07-1135-49D0-993A-27A9F99FC0CD}" type="presOf" srcId="{B6E26FFC-9977-4BBC-BEC7-3D6B63754E52}" destId="{DAD9059A-916A-4916-A2A8-B42491568DD3}" srcOrd="0" destOrd="0" presId="urn:microsoft.com/office/officeart/2005/8/layout/hList6"/>
    <dgm:cxn modelId="{5351B217-259B-4E6A-85F5-2E408BEB0764}" type="presOf" srcId="{082E8A29-955A-4C7C-A174-3E9DCD4DC89B}" destId="{98302F07-D6A9-46A5-9807-EBF6C9F5B2DD}" srcOrd="0" destOrd="0" presId="urn:microsoft.com/office/officeart/2005/8/layout/hList6"/>
    <dgm:cxn modelId="{FB946AC4-10D9-4F5C-A13D-9D5BDC36106A}" type="presOf" srcId="{26EA9D33-F6D6-4E10-9946-0B29FE334ADE}" destId="{DAD9059A-916A-4916-A2A8-B42491568DD3}" srcOrd="0" destOrd="2" presId="urn:microsoft.com/office/officeart/2005/8/layout/hList6"/>
    <dgm:cxn modelId="{585C8FE7-4E96-43D3-A804-35980BA75511}" type="presOf" srcId="{E98C87FA-3DB4-4022-96B0-C71B768CB5C3}" destId="{DAD9059A-916A-4916-A2A8-B42491568DD3}" srcOrd="0" destOrd="3" presId="urn:microsoft.com/office/officeart/2005/8/layout/hList6"/>
    <dgm:cxn modelId="{270F3C52-7127-43F2-BC39-43A8898BF812}" srcId="{B6E26FFC-9977-4BBC-BEC7-3D6B63754E52}" destId="{26EA9D33-F6D6-4E10-9946-0B29FE334ADE}" srcOrd="1" destOrd="0" parTransId="{BC39EB53-5434-4423-851E-59E0D551F973}" sibTransId="{377C0001-6246-4928-85DB-396BEFC6C157}"/>
    <dgm:cxn modelId="{C06DA1C3-D38F-43B1-B24E-E80592CC29EC}" type="presOf" srcId="{23A0DE4A-FE92-496E-B335-3433CEFB74E9}" destId="{98302F07-D6A9-46A5-9807-EBF6C9F5B2DD}" srcOrd="0" destOrd="1" presId="urn:microsoft.com/office/officeart/2005/8/layout/hList6"/>
    <dgm:cxn modelId="{67A03D8F-F327-4A9F-ABBC-1EB67EFD1ECB}" srcId="{082E8A29-955A-4C7C-A174-3E9DCD4DC89B}" destId="{23A0DE4A-FE92-496E-B335-3433CEFB74E9}" srcOrd="0" destOrd="0" parTransId="{68935D38-FEDC-4CD3-8002-43CB3944BEAF}" sibTransId="{55DF926D-029A-4E18-95C4-77A5A37CAE40}"/>
    <dgm:cxn modelId="{2986897A-7787-444F-B6C8-41F3823EF3C1}" srcId="{CF9055CF-8DEB-4A02-949A-DE72B6AC5D37}" destId="{082E8A29-955A-4C7C-A174-3E9DCD4DC89B}" srcOrd="0" destOrd="0" parTransId="{BA7938E6-8DFA-40B7-B4C4-EACC6D85FC31}" sibTransId="{C2176686-D23E-48EB-9D1B-1A1B46236638}"/>
    <dgm:cxn modelId="{3C41F2E0-4620-40B4-9857-68872B278EFB}" srcId="{B6E26FFC-9977-4BBC-BEC7-3D6B63754E52}" destId="{CBCC21F5-552F-4D39-812E-6FCD4A366F58}" srcOrd="0" destOrd="0" parTransId="{4A973A1C-85F1-4969-A536-D29940229E2C}" sibTransId="{3640B940-6901-481F-ADF7-6B77DEEED764}"/>
    <dgm:cxn modelId="{22E57BCA-3605-4EA8-8F2B-2D42C8BCFF69}" type="presOf" srcId="{2CF91261-40AF-4EAF-B6BF-51D90ADD704A}" destId="{DAD9059A-916A-4916-A2A8-B42491568DD3}" srcOrd="0" destOrd="4" presId="urn:microsoft.com/office/officeart/2005/8/layout/hList6"/>
    <dgm:cxn modelId="{D6AB2F51-12AC-407A-A52C-E62E6FA4DE79}" type="presOf" srcId="{88F1CB09-BCED-456E-85AC-351D46584A82}" destId="{98302F07-D6A9-46A5-9807-EBF6C9F5B2DD}" srcOrd="0" destOrd="2" presId="urn:microsoft.com/office/officeart/2005/8/layout/hList6"/>
    <dgm:cxn modelId="{F4F3BD4C-7DE7-449F-8ECF-B43B2B86F2EB}" type="presOf" srcId="{CBCC21F5-552F-4D39-812E-6FCD4A366F58}" destId="{DAD9059A-916A-4916-A2A8-B42491568DD3}" srcOrd="0" destOrd="1" presId="urn:microsoft.com/office/officeart/2005/8/layout/hList6"/>
    <dgm:cxn modelId="{4043B8DF-E5D3-4A9B-9065-46F6D503EC57}" srcId="{082E8A29-955A-4C7C-A174-3E9DCD4DC89B}" destId="{88F1CB09-BCED-456E-85AC-351D46584A82}" srcOrd="1" destOrd="0" parTransId="{FD800E03-430B-4386-A9B6-ED45D5012D31}" sibTransId="{4126B049-413E-4607-9F2E-2BFD2F8DE74F}"/>
    <dgm:cxn modelId="{24179AE2-AA7E-4702-A358-E95F80152CCA}" type="presOf" srcId="{CF9055CF-8DEB-4A02-949A-DE72B6AC5D37}" destId="{6F1872F4-A030-4D64-A17C-72EA1ABBD62E}" srcOrd="0" destOrd="0" presId="urn:microsoft.com/office/officeart/2005/8/layout/hList6"/>
    <dgm:cxn modelId="{17526AFA-DA0D-45B1-9296-078D0B55CBFE}" srcId="{B6E26FFC-9977-4BBC-BEC7-3D6B63754E52}" destId="{E98C87FA-3DB4-4022-96B0-C71B768CB5C3}" srcOrd="2" destOrd="0" parTransId="{4814DCC2-6197-4AB4-89B1-13450298E3C0}" sibTransId="{5B085D70-8DD6-44D8-AFC9-7434821878BB}"/>
    <dgm:cxn modelId="{FD7EAF00-79F0-41B1-96C1-0BB9C8AC5B70}" srcId="{B6E26FFC-9977-4BBC-BEC7-3D6B63754E52}" destId="{2CF91261-40AF-4EAF-B6BF-51D90ADD704A}" srcOrd="3" destOrd="0" parTransId="{701F07F0-7707-41F6-BE18-EE4DB2D161C3}" sibTransId="{9B5B2A37-572C-46C4-BA1F-90C0E674D925}"/>
    <dgm:cxn modelId="{D4055BC1-25B1-4CD1-BF08-20C154FADF73}" type="presParOf" srcId="{6F1872F4-A030-4D64-A17C-72EA1ABBD62E}" destId="{98302F07-D6A9-46A5-9807-EBF6C9F5B2DD}" srcOrd="0" destOrd="0" presId="urn:microsoft.com/office/officeart/2005/8/layout/hList6"/>
    <dgm:cxn modelId="{584E2F3E-994B-49B2-AD46-0E8D6E4A468B}" type="presParOf" srcId="{6F1872F4-A030-4D64-A17C-72EA1ABBD62E}" destId="{6681DF6F-8E98-430C-9A87-14BEC6C3269E}" srcOrd="1" destOrd="0" presId="urn:microsoft.com/office/officeart/2005/8/layout/hList6"/>
    <dgm:cxn modelId="{FD54A181-98DF-439C-9CA4-93CD1333DEC4}" type="presParOf" srcId="{6F1872F4-A030-4D64-A17C-72EA1ABBD62E}" destId="{DAD9059A-916A-4916-A2A8-B42491568DD3}" srcOrd="2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F9055CF-8DEB-4A02-949A-DE72B6AC5D37}" type="doc">
      <dgm:prSet loTypeId="urn:microsoft.com/office/officeart/2005/8/layout/hList6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6E26FFC-9977-4BBC-BEC7-3D6B63754E52}">
      <dgm:prSet phldrT="[Text]" custT="1"/>
      <dgm:spPr/>
      <dgm:t>
        <a:bodyPr/>
        <a:lstStyle/>
        <a:p>
          <a:r>
            <a:rPr lang="en-US" sz="2300" dirty="0"/>
            <a:t>4) Pupil Achievement </a:t>
          </a:r>
        </a:p>
        <a:p>
          <a:endParaRPr lang="en-US" sz="2300" dirty="0"/>
        </a:p>
      </dgm:t>
    </dgm:pt>
    <dgm:pt modelId="{5CEFBD89-2F4F-4B51-A98A-0F3C86494166}" type="parTrans" cxnId="{17E73148-9C08-4999-B21E-F3C5A0E3FC0C}">
      <dgm:prSet/>
      <dgm:spPr/>
      <dgm:t>
        <a:bodyPr/>
        <a:lstStyle/>
        <a:p>
          <a:endParaRPr lang="en-US"/>
        </a:p>
      </dgm:t>
    </dgm:pt>
    <dgm:pt modelId="{48634C00-2335-4923-9072-EB7482323D9C}" type="sibTrans" cxnId="{17E73148-9C08-4999-B21E-F3C5A0E3FC0C}">
      <dgm:prSet/>
      <dgm:spPr/>
      <dgm:t>
        <a:bodyPr/>
        <a:lstStyle/>
        <a:p>
          <a:endParaRPr lang="en-US"/>
        </a:p>
      </dgm:t>
    </dgm:pt>
    <dgm:pt modelId="{6F1872F4-A030-4D64-A17C-72EA1ABBD62E}" type="pres">
      <dgm:prSet presAssocID="{CF9055CF-8DEB-4A02-949A-DE72B6AC5D3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AD9059A-916A-4916-A2A8-B42491568DD3}" type="pres">
      <dgm:prSet presAssocID="{B6E26FFC-9977-4BBC-BEC7-3D6B63754E52}" presName="node" presStyleLbl="node1" presStyleIdx="0" presStyleCnt="1" custScaleX="38147" custScaleY="92063" custLinFactNeighborX="-21080" custLinFactNeighborY="29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179AE2-AA7E-4702-A358-E95F80152CCA}" type="presOf" srcId="{CF9055CF-8DEB-4A02-949A-DE72B6AC5D37}" destId="{6F1872F4-A030-4D64-A17C-72EA1ABBD62E}" srcOrd="0" destOrd="0" presId="urn:microsoft.com/office/officeart/2005/8/layout/hList6"/>
    <dgm:cxn modelId="{17E73148-9C08-4999-B21E-F3C5A0E3FC0C}" srcId="{CF9055CF-8DEB-4A02-949A-DE72B6AC5D37}" destId="{B6E26FFC-9977-4BBC-BEC7-3D6B63754E52}" srcOrd="0" destOrd="0" parTransId="{5CEFBD89-2F4F-4B51-A98A-0F3C86494166}" sibTransId="{48634C00-2335-4923-9072-EB7482323D9C}"/>
    <dgm:cxn modelId="{0676BA07-1135-49D0-993A-27A9F99FC0CD}" type="presOf" srcId="{B6E26FFC-9977-4BBC-BEC7-3D6B63754E52}" destId="{DAD9059A-916A-4916-A2A8-B42491568DD3}" srcOrd="0" destOrd="0" presId="urn:microsoft.com/office/officeart/2005/8/layout/hList6"/>
    <dgm:cxn modelId="{FD54A181-98DF-439C-9CA4-93CD1333DEC4}" type="presParOf" srcId="{6F1872F4-A030-4D64-A17C-72EA1ABBD62E}" destId="{DAD9059A-916A-4916-A2A8-B42491568DD3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F9055CF-8DEB-4A02-949A-DE72B6AC5D37}" type="doc">
      <dgm:prSet loTypeId="urn:microsoft.com/office/officeart/2005/8/layout/hList6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82E8A29-955A-4C7C-A174-3E9DCD4DC89B}">
      <dgm:prSet phldrT="[Text]" custT="1"/>
      <dgm:spPr/>
      <dgm:t>
        <a:bodyPr/>
        <a:lstStyle/>
        <a:p>
          <a:r>
            <a:rPr lang="en-US" sz="2300" dirty="0"/>
            <a:t>5) Attendance</a:t>
          </a:r>
        </a:p>
      </dgm:t>
    </dgm:pt>
    <dgm:pt modelId="{BA7938E6-8DFA-40B7-B4C4-EACC6D85FC31}" type="parTrans" cxnId="{2986897A-7787-444F-B6C8-41F3823EF3C1}">
      <dgm:prSet/>
      <dgm:spPr/>
      <dgm:t>
        <a:bodyPr/>
        <a:lstStyle/>
        <a:p>
          <a:endParaRPr lang="en-US"/>
        </a:p>
      </dgm:t>
    </dgm:pt>
    <dgm:pt modelId="{C2176686-D23E-48EB-9D1B-1A1B46236638}" type="sibTrans" cxnId="{2986897A-7787-444F-B6C8-41F3823EF3C1}">
      <dgm:prSet/>
      <dgm:spPr/>
      <dgm:t>
        <a:bodyPr/>
        <a:lstStyle/>
        <a:p>
          <a:endParaRPr lang="en-US"/>
        </a:p>
      </dgm:t>
    </dgm:pt>
    <dgm:pt modelId="{B6E26FFC-9977-4BBC-BEC7-3D6B63754E52}">
      <dgm:prSet phldrT="[Text]" custT="1"/>
      <dgm:spPr/>
      <dgm:t>
        <a:bodyPr/>
        <a:lstStyle/>
        <a:p>
          <a:pPr algn="l"/>
          <a:r>
            <a:rPr lang="en-US" sz="2300" dirty="0"/>
            <a:t>6) Suspension/Expulsion</a:t>
          </a:r>
        </a:p>
        <a:p>
          <a:pPr algn="ctr"/>
          <a:r>
            <a:rPr lang="en-US" sz="1800" dirty="0"/>
            <a:t>0% </a:t>
          </a:r>
        </a:p>
        <a:p>
          <a:pPr algn="ctr"/>
          <a:endParaRPr lang="en-US" sz="3200" dirty="0"/>
        </a:p>
      </dgm:t>
    </dgm:pt>
    <dgm:pt modelId="{5CEFBD89-2F4F-4B51-A98A-0F3C86494166}" type="parTrans" cxnId="{17E73148-9C08-4999-B21E-F3C5A0E3FC0C}">
      <dgm:prSet/>
      <dgm:spPr/>
      <dgm:t>
        <a:bodyPr/>
        <a:lstStyle/>
        <a:p>
          <a:endParaRPr lang="en-US"/>
        </a:p>
      </dgm:t>
    </dgm:pt>
    <dgm:pt modelId="{48634C00-2335-4923-9072-EB7482323D9C}" type="sibTrans" cxnId="{17E73148-9C08-4999-B21E-F3C5A0E3FC0C}">
      <dgm:prSet/>
      <dgm:spPr/>
      <dgm:t>
        <a:bodyPr/>
        <a:lstStyle/>
        <a:p>
          <a:endParaRPr lang="en-US"/>
        </a:p>
      </dgm:t>
    </dgm:pt>
    <dgm:pt modelId="{23A0DE4A-FE92-496E-B335-3433CEFB74E9}">
      <dgm:prSet phldrT="[Text]" custT="1"/>
      <dgm:spPr/>
      <dgm:t>
        <a:bodyPr/>
        <a:lstStyle/>
        <a:p>
          <a:r>
            <a:rPr lang="en-US" sz="1800" dirty="0"/>
            <a:t>Month 1 – 94.6% </a:t>
          </a:r>
        </a:p>
      </dgm:t>
    </dgm:pt>
    <dgm:pt modelId="{55DF926D-029A-4E18-95C4-77A5A37CAE40}" type="sibTrans" cxnId="{67A03D8F-F327-4A9F-ABBC-1EB67EFD1ECB}">
      <dgm:prSet/>
      <dgm:spPr/>
      <dgm:t>
        <a:bodyPr/>
        <a:lstStyle/>
        <a:p>
          <a:endParaRPr lang="en-US"/>
        </a:p>
      </dgm:t>
    </dgm:pt>
    <dgm:pt modelId="{68935D38-FEDC-4CD3-8002-43CB3944BEAF}" type="parTrans" cxnId="{67A03D8F-F327-4A9F-ABBC-1EB67EFD1ECB}">
      <dgm:prSet/>
      <dgm:spPr/>
      <dgm:t>
        <a:bodyPr/>
        <a:lstStyle/>
        <a:p>
          <a:endParaRPr lang="en-US"/>
        </a:p>
      </dgm:t>
    </dgm:pt>
    <dgm:pt modelId="{6F1872F4-A030-4D64-A17C-72EA1ABBD62E}" type="pres">
      <dgm:prSet presAssocID="{CF9055CF-8DEB-4A02-949A-DE72B6AC5D3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8302F07-D6A9-46A5-9807-EBF6C9F5B2DD}" type="pres">
      <dgm:prSet presAssocID="{082E8A29-955A-4C7C-A174-3E9DCD4DC89B}" presName="node" presStyleLbl="node1" presStyleIdx="0" presStyleCnt="2" custScaleX="75318" custLinFactNeighborX="38568" custLinFactNeighborY="-118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81DF6F-8E98-430C-9A87-14BEC6C3269E}" type="pres">
      <dgm:prSet presAssocID="{C2176686-D23E-48EB-9D1B-1A1B46236638}" presName="sibTrans" presStyleCnt="0"/>
      <dgm:spPr/>
    </dgm:pt>
    <dgm:pt modelId="{DAD9059A-916A-4916-A2A8-B42491568DD3}" type="pres">
      <dgm:prSet presAssocID="{B6E26FFC-9977-4BBC-BEC7-3D6B63754E52}" presName="node" presStyleLbl="node1" presStyleIdx="1" presStyleCnt="2" custScaleX="9279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351B217-259B-4E6A-85F5-2E408BEB0764}" type="presOf" srcId="{082E8A29-955A-4C7C-A174-3E9DCD4DC89B}" destId="{98302F07-D6A9-46A5-9807-EBF6C9F5B2DD}" srcOrd="0" destOrd="0" presId="urn:microsoft.com/office/officeart/2005/8/layout/hList6"/>
    <dgm:cxn modelId="{24179AE2-AA7E-4702-A358-E95F80152CCA}" type="presOf" srcId="{CF9055CF-8DEB-4A02-949A-DE72B6AC5D37}" destId="{6F1872F4-A030-4D64-A17C-72EA1ABBD62E}" srcOrd="0" destOrd="0" presId="urn:microsoft.com/office/officeart/2005/8/layout/hList6"/>
    <dgm:cxn modelId="{C06DA1C3-D38F-43B1-B24E-E80592CC29EC}" type="presOf" srcId="{23A0DE4A-FE92-496E-B335-3433CEFB74E9}" destId="{98302F07-D6A9-46A5-9807-EBF6C9F5B2DD}" srcOrd="0" destOrd="1" presId="urn:microsoft.com/office/officeart/2005/8/layout/hList6"/>
    <dgm:cxn modelId="{17E73148-9C08-4999-B21E-F3C5A0E3FC0C}" srcId="{CF9055CF-8DEB-4A02-949A-DE72B6AC5D37}" destId="{B6E26FFC-9977-4BBC-BEC7-3D6B63754E52}" srcOrd="1" destOrd="0" parTransId="{5CEFBD89-2F4F-4B51-A98A-0F3C86494166}" sibTransId="{48634C00-2335-4923-9072-EB7482323D9C}"/>
    <dgm:cxn modelId="{67A03D8F-F327-4A9F-ABBC-1EB67EFD1ECB}" srcId="{082E8A29-955A-4C7C-A174-3E9DCD4DC89B}" destId="{23A0DE4A-FE92-496E-B335-3433CEFB74E9}" srcOrd="0" destOrd="0" parTransId="{68935D38-FEDC-4CD3-8002-43CB3944BEAF}" sibTransId="{55DF926D-029A-4E18-95C4-77A5A37CAE40}"/>
    <dgm:cxn modelId="{0676BA07-1135-49D0-993A-27A9F99FC0CD}" type="presOf" srcId="{B6E26FFC-9977-4BBC-BEC7-3D6B63754E52}" destId="{DAD9059A-916A-4916-A2A8-B42491568DD3}" srcOrd="0" destOrd="0" presId="urn:microsoft.com/office/officeart/2005/8/layout/hList6"/>
    <dgm:cxn modelId="{2986897A-7787-444F-B6C8-41F3823EF3C1}" srcId="{CF9055CF-8DEB-4A02-949A-DE72B6AC5D37}" destId="{082E8A29-955A-4C7C-A174-3E9DCD4DC89B}" srcOrd="0" destOrd="0" parTransId="{BA7938E6-8DFA-40B7-B4C4-EACC6D85FC31}" sibTransId="{C2176686-D23E-48EB-9D1B-1A1B46236638}"/>
    <dgm:cxn modelId="{D4055BC1-25B1-4CD1-BF08-20C154FADF73}" type="presParOf" srcId="{6F1872F4-A030-4D64-A17C-72EA1ABBD62E}" destId="{98302F07-D6A9-46A5-9807-EBF6C9F5B2DD}" srcOrd="0" destOrd="0" presId="urn:microsoft.com/office/officeart/2005/8/layout/hList6"/>
    <dgm:cxn modelId="{584E2F3E-994B-49B2-AD46-0E8D6E4A468B}" type="presParOf" srcId="{6F1872F4-A030-4D64-A17C-72EA1ABBD62E}" destId="{6681DF6F-8E98-430C-9A87-14BEC6C3269E}" srcOrd="1" destOrd="0" presId="urn:microsoft.com/office/officeart/2005/8/layout/hList6"/>
    <dgm:cxn modelId="{FD54A181-98DF-439C-9CA4-93CD1333DEC4}" type="presParOf" srcId="{6F1872F4-A030-4D64-A17C-72EA1ABBD62E}" destId="{DAD9059A-916A-4916-A2A8-B42491568DD3}" srcOrd="2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F9055CF-8DEB-4A02-949A-DE72B6AC5D37}" type="doc">
      <dgm:prSet loTypeId="urn:microsoft.com/office/officeart/2005/8/layout/hList6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82E8A29-955A-4C7C-A174-3E9DCD4DC89B}">
      <dgm:prSet phldrT="[Text]" custT="1"/>
      <dgm:spPr/>
      <dgm:t>
        <a:bodyPr/>
        <a:lstStyle/>
        <a:p>
          <a:r>
            <a:rPr lang="en-US" sz="2300" dirty="0"/>
            <a:t>7) Academic Program Plan</a:t>
          </a:r>
        </a:p>
      </dgm:t>
    </dgm:pt>
    <dgm:pt modelId="{BA7938E6-8DFA-40B7-B4C4-EACC6D85FC31}" type="parTrans" cxnId="{2986897A-7787-444F-B6C8-41F3823EF3C1}">
      <dgm:prSet/>
      <dgm:spPr/>
      <dgm:t>
        <a:bodyPr/>
        <a:lstStyle/>
        <a:p>
          <a:endParaRPr lang="en-US"/>
        </a:p>
      </dgm:t>
    </dgm:pt>
    <dgm:pt modelId="{C2176686-D23E-48EB-9D1B-1A1B46236638}" type="sibTrans" cxnId="{2986897A-7787-444F-B6C8-41F3823EF3C1}">
      <dgm:prSet/>
      <dgm:spPr/>
      <dgm:t>
        <a:bodyPr/>
        <a:lstStyle/>
        <a:p>
          <a:endParaRPr lang="en-US"/>
        </a:p>
      </dgm:t>
    </dgm:pt>
    <dgm:pt modelId="{4F4351A2-F2EA-4A78-8A62-2F6C0B1C860F}">
      <dgm:prSet phldrT="[Text]" custT="1"/>
      <dgm:spPr/>
      <dgm:t>
        <a:bodyPr/>
        <a:lstStyle/>
        <a:p>
          <a:r>
            <a:rPr lang="en-US" sz="1800" dirty="0"/>
            <a:t>Social Emotional Learning</a:t>
          </a:r>
        </a:p>
      </dgm:t>
    </dgm:pt>
    <dgm:pt modelId="{B8E698B7-0D0F-4615-BA3D-DDAA8EBBB453}" type="parTrans" cxnId="{96CDC437-BBD2-4414-9282-929C03AA0F47}">
      <dgm:prSet/>
      <dgm:spPr/>
      <dgm:t>
        <a:bodyPr/>
        <a:lstStyle/>
        <a:p>
          <a:endParaRPr lang="en-US"/>
        </a:p>
      </dgm:t>
    </dgm:pt>
    <dgm:pt modelId="{281A8B61-19D1-4F1C-BEA6-EBAD0FB72975}" type="sibTrans" cxnId="{96CDC437-BBD2-4414-9282-929C03AA0F47}">
      <dgm:prSet/>
      <dgm:spPr/>
      <dgm:t>
        <a:bodyPr/>
        <a:lstStyle/>
        <a:p>
          <a:endParaRPr lang="en-US"/>
        </a:p>
      </dgm:t>
    </dgm:pt>
    <dgm:pt modelId="{6A63E8DB-EBD2-476D-90B8-D47A341C8055}">
      <dgm:prSet phldrT="[Text]" custT="1"/>
      <dgm:spPr/>
      <dgm:t>
        <a:bodyPr/>
        <a:lstStyle/>
        <a:p>
          <a:r>
            <a:rPr lang="en-US" sz="1800" dirty="0"/>
            <a:t>Physical Education</a:t>
          </a:r>
        </a:p>
      </dgm:t>
    </dgm:pt>
    <dgm:pt modelId="{B3F971D9-09F3-4F73-9251-A5881D7B7A28}" type="parTrans" cxnId="{3DC6E51A-5C63-4A1F-9803-6B1360E3D89F}">
      <dgm:prSet/>
      <dgm:spPr/>
      <dgm:t>
        <a:bodyPr/>
        <a:lstStyle/>
        <a:p>
          <a:endParaRPr lang="en-US"/>
        </a:p>
      </dgm:t>
    </dgm:pt>
    <dgm:pt modelId="{E56BB314-16F2-4475-ADD1-4129082D4E23}" type="sibTrans" cxnId="{3DC6E51A-5C63-4A1F-9803-6B1360E3D89F}">
      <dgm:prSet/>
      <dgm:spPr/>
      <dgm:t>
        <a:bodyPr/>
        <a:lstStyle/>
        <a:p>
          <a:endParaRPr lang="en-US"/>
        </a:p>
      </dgm:t>
    </dgm:pt>
    <dgm:pt modelId="{85AB64F6-39FC-498B-A460-EB02D7438017}">
      <dgm:prSet phldrT="[Text]" custT="1"/>
      <dgm:spPr/>
      <dgm:t>
        <a:bodyPr/>
        <a:lstStyle/>
        <a:p>
          <a:r>
            <a:rPr lang="en-US" sz="1800" dirty="0"/>
            <a:t>ELA</a:t>
          </a:r>
        </a:p>
      </dgm:t>
    </dgm:pt>
    <dgm:pt modelId="{CD7EBB35-51AE-4B60-82DF-3CFAD7673807}" type="parTrans" cxnId="{F8E656C9-A002-411B-8932-F40D4515FB8A}">
      <dgm:prSet/>
      <dgm:spPr/>
      <dgm:t>
        <a:bodyPr/>
        <a:lstStyle/>
        <a:p>
          <a:endParaRPr lang="en-US"/>
        </a:p>
      </dgm:t>
    </dgm:pt>
    <dgm:pt modelId="{D04A6D8B-F5CD-4A3F-8B4D-6BC9022FF253}" type="sibTrans" cxnId="{F8E656C9-A002-411B-8932-F40D4515FB8A}">
      <dgm:prSet/>
      <dgm:spPr/>
      <dgm:t>
        <a:bodyPr/>
        <a:lstStyle/>
        <a:p>
          <a:endParaRPr lang="en-US"/>
        </a:p>
      </dgm:t>
    </dgm:pt>
    <dgm:pt modelId="{E6A8A31B-DE8C-4E55-9C89-1217018F14B3}">
      <dgm:prSet phldrT="[Text]" custT="1"/>
      <dgm:spPr/>
      <dgm:t>
        <a:bodyPr/>
        <a:lstStyle/>
        <a:p>
          <a:r>
            <a:rPr lang="en-US" sz="1800" dirty="0"/>
            <a:t>Math</a:t>
          </a:r>
        </a:p>
      </dgm:t>
    </dgm:pt>
    <dgm:pt modelId="{557F2FC1-D1C5-4506-BEC6-FE74FF5A80EC}" type="parTrans" cxnId="{E7F79CA6-883D-4729-AEF2-B795CE91F963}">
      <dgm:prSet/>
      <dgm:spPr/>
      <dgm:t>
        <a:bodyPr/>
        <a:lstStyle/>
        <a:p>
          <a:endParaRPr lang="en-US"/>
        </a:p>
      </dgm:t>
    </dgm:pt>
    <dgm:pt modelId="{F40CAA40-5D15-4796-95E1-AC926FA7101B}" type="sibTrans" cxnId="{E7F79CA6-883D-4729-AEF2-B795CE91F963}">
      <dgm:prSet/>
      <dgm:spPr/>
      <dgm:t>
        <a:bodyPr/>
        <a:lstStyle/>
        <a:p>
          <a:endParaRPr lang="en-US"/>
        </a:p>
      </dgm:t>
    </dgm:pt>
    <dgm:pt modelId="{C58A9215-DEF4-421D-8892-14D89AB9C50E}">
      <dgm:prSet phldrT="[Text]" custT="1"/>
      <dgm:spPr/>
      <dgm:t>
        <a:bodyPr/>
        <a:lstStyle/>
        <a:p>
          <a:r>
            <a:rPr lang="en-US" sz="1800" dirty="0"/>
            <a:t>Science</a:t>
          </a:r>
        </a:p>
      </dgm:t>
    </dgm:pt>
    <dgm:pt modelId="{748B2E59-0B6D-4D53-B306-B8D1EFDD1B19}" type="parTrans" cxnId="{F99D0EA1-E36D-486A-A876-A42F18E16449}">
      <dgm:prSet/>
      <dgm:spPr/>
      <dgm:t>
        <a:bodyPr/>
        <a:lstStyle/>
        <a:p>
          <a:endParaRPr lang="en-US"/>
        </a:p>
      </dgm:t>
    </dgm:pt>
    <dgm:pt modelId="{226AD419-A253-469E-AA5F-A5784DE88EEB}" type="sibTrans" cxnId="{F99D0EA1-E36D-486A-A876-A42F18E16449}">
      <dgm:prSet/>
      <dgm:spPr/>
      <dgm:t>
        <a:bodyPr/>
        <a:lstStyle/>
        <a:p>
          <a:endParaRPr lang="en-US"/>
        </a:p>
      </dgm:t>
    </dgm:pt>
    <dgm:pt modelId="{E735F0BB-3E15-45D1-A9E9-9F61A6E31384}">
      <dgm:prSet phldrT="[Text]" custT="1"/>
      <dgm:spPr/>
      <dgm:t>
        <a:bodyPr/>
        <a:lstStyle/>
        <a:p>
          <a:r>
            <a:rPr lang="en-US" sz="1800" dirty="0"/>
            <a:t>Arts</a:t>
          </a:r>
        </a:p>
      </dgm:t>
    </dgm:pt>
    <dgm:pt modelId="{E22FEA96-CE3D-4D0E-8AA9-CA27164245DF}" type="parTrans" cxnId="{996ED198-D452-427D-BC94-9A37114C8B65}">
      <dgm:prSet/>
      <dgm:spPr/>
      <dgm:t>
        <a:bodyPr/>
        <a:lstStyle/>
        <a:p>
          <a:endParaRPr lang="en-US"/>
        </a:p>
      </dgm:t>
    </dgm:pt>
    <dgm:pt modelId="{095B58A8-7C74-4DE8-9067-2D8452647910}" type="sibTrans" cxnId="{996ED198-D452-427D-BC94-9A37114C8B65}">
      <dgm:prSet/>
      <dgm:spPr/>
      <dgm:t>
        <a:bodyPr/>
        <a:lstStyle/>
        <a:p>
          <a:endParaRPr lang="en-US"/>
        </a:p>
      </dgm:t>
    </dgm:pt>
    <dgm:pt modelId="{9C5A53F3-0674-4CD2-A584-78BA3245BD83}">
      <dgm:prSet phldrT="[Text]" custT="1"/>
      <dgm:spPr/>
      <dgm:t>
        <a:bodyPr/>
        <a:lstStyle/>
        <a:p>
          <a:r>
            <a:rPr lang="en-US" sz="1800" dirty="0"/>
            <a:t>GATE Program </a:t>
          </a:r>
        </a:p>
        <a:p>
          <a:r>
            <a:rPr lang="en-US" sz="1400" dirty="0"/>
            <a:t> </a:t>
          </a:r>
        </a:p>
      </dgm:t>
    </dgm:pt>
    <dgm:pt modelId="{1E9BCBEF-6C61-43C6-9A44-FE797596F9D6}" type="parTrans" cxnId="{B01490E5-8D7C-4AF5-BB7D-E5077B4378F8}">
      <dgm:prSet/>
      <dgm:spPr/>
      <dgm:t>
        <a:bodyPr/>
        <a:lstStyle/>
        <a:p>
          <a:endParaRPr lang="en-US"/>
        </a:p>
      </dgm:t>
    </dgm:pt>
    <dgm:pt modelId="{1B224A83-B60C-427A-A5F4-C3B637ECEA5C}" type="sibTrans" cxnId="{B01490E5-8D7C-4AF5-BB7D-E5077B4378F8}">
      <dgm:prSet/>
      <dgm:spPr/>
      <dgm:t>
        <a:bodyPr/>
        <a:lstStyle/>
        <a:p>
          <a:endParaRPr lang="en-US"/>
        </a:p>
      </dgm:t>
    </dgm:pt>
    <dgm:pt modelId="{6F1872F4-A030-4D64-A17C-72EA1ABBD62E}" type="pres">
      <dgm:prSet presAssocID="{CF9055CF-8DEB-4A02-949A-DE72B6AC5D3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8302F07-D6A9-46A5-9807-EBF6C9F5B2DD}" type="pres">
      <dgm:prSet presAssocID="{082E8A29-955A-4C7C-A174-3E9DCD4DC89B}" presName="node" presStyleLbl="node1" presStyleIdx="0" presStyleCnt="1" custScaleX="100000" custLinFactNeighborX="-65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DC6E51A-5C63-4A1F-9803-6B1360E3D89F}" srcId="{082E8A29-955A-4C7C-A174-3E9DCD4DC89B}" destId="{6A63E8DB-EBD2-476D-90B8-D47A341C8055}" srcOrd="1" destOrd="0" parTransId="{B3F971D9-09F3-4F73-9251-A5881D7B7A28}" sibTransId="{E56BB314-16F2-4475-ADD1-4129082D4E23}"/>
    <dgm:cxn modelId="{CF99846E-D4E6-41F8-8A01-61C6BAED7CC1}" type="presOf" srcId="{9C5A53F3-0674-4CD2-A584-78BA3245BD83}" destId="{98302F07-D6A9-46A5-9807-EBF6C9F5B2DD}" srcOrd="0" destOrd="7" presId="urn:microsoft.com/office/officeart/2005/8/layout/hList6"/>
    <dgm:cxn modelId="{2527D58F-3472-470B-BCC1-2C05DCABD82C}" type="presOf" srcId="{E735F0BB-3E15-45D1-A9E9-9F61A6E31384}" destId="{98302F07-D6A9-46A5-9807-EBF6C9F5B2DD}" srcOrd="0" destOrd="6" presId="urn:microsoft.com/office/officeart/2005/8/layout/hList6"/>
    <dgm:cxn modelId="{D116D14E-D239-454F-AA6E-EB3EAB6062CD}" type="presOf" srcId="{6A63E8DB-EBD2-476D-90B8-D47A341C8055}" destId="{98302F07-D6A9-46A5-9807-EBF6C9F5B2DD}" srcOrd="0" destOrd="2" presId="urn:microsoft.com/office/officeart/2005/8/layout/hList6"/>
    <dgm:cxn modelId="{2986897A-7787-444F-B6C8-41F3823EF3C1}" srcId="{CF9055CF-8DEB-4A02-949A-DE72B6AC5D37}" destId="{082E8A29-955A-4C7C-A174-3E9DCD4DC89B}" srcOrd="0" destOrd="0" parTransId="{BA7938E6-8DFA-40B7-B4C4-EACC6D85FC31}" sibTransId="{C2176686-D23E-48EB-9D1B-1A1B46236638}"/>
    <dgm:cxn modelId="{21316167-9CFE-4058-ACF9-4A6E73EA9236}" type="presOf" srcId="{85AB64F6-39FC-498B-A460-EB02D7438017}" destId="{98302F07-D6A9-46A5-9807-EBF6C9F5B2DD}" srcOrd="0" destOrd="3" presId="urn:microsoft.com/office/officeart/2005/8/layout/hList6"/>
    <dgm:cxn modelId="{96CDC437-BBD2-4414-9282-929C03AA0F47}" srcId="{082E8A29-955A-4C7C-A174-3E9DCD4DC89B}" destId="{4F4351A2-F2EA-4A78-8A62-2F6C0B1C860F}" srcOrd="0" destOrd="0" parTransId="{B8E698B7-0D0F-4615-BA3D-DDAA8EBBB453}" sibTransId="{281A8B61-19D1-4F1C-BEA6-EBAD0FB72975}"/>
    <dgm:cxn modelId="{5351B217-259B-4E6A-85F5-2E408BEB0764}" type="presOf" srcId="{082E8A29-955A-4C7C-A174-3E9DCD4DC89B}" destId="{98302F07-D6A9-46A5-9807-EBF6C9F5B2DD}" srcOrd="0" destOrd="0" presId="urn:microsoft.com/office/officeart/2005/8/layout/hList6"/>
    <dgm:cxn modelId="{F99D0EA1-E36D-486A-A876-A42F18E16449}" srcId="{082E8A29-955A-4C7C-A174-3E9DCD4DC89B}" destId="{C58A9215-DEF4-421D-8892-14D89AB9C50E}" srcOrd="4" destOrd="0" parTransId="{748B2E59-0B6D-4D53-B306-B8D1EFDD1B19}" sibTransId="{226AD419-A253-469E-AA5F-A5784DE88EEB}"/>
    <dgm:cxn modelId="{61C058A0-79A5-475A-AE8D-E7F1B270CB34}" type="presOf" srcId="{E6A8A31B-DE8C-4E55-9C89-1217018F14B3}" destId="{98302F07-D6A9-46A5-9807-EBF6C9F5B2DD}" srcOrd="0" destOrd="4" presId="urn:microsoft.com/office/officeart/2005/8/layout/hList6"/>
    <dgm:cxn modelId="{24179AE2-AA7E-4702-A358-E95F80152CCA}" type="presOf" srcId="{CF9055CF-8DEB-4A02-949A-DE72B6AC5D37}" destId="{6F1872F4-A030-4D64-A17C-72EA1ABBD62E}" srcOrd="0" destOrd="0" presId="urn:microsoft.com/office/officeart/2005/8/layout/hList6"/>
    <dgm:cxn modelId="{996ED198-D452-427D-BC94-9A37114C8B65}" srcId="{082E8A29-955A-4C7C-A174-3E9DCD4DC89B}" destId="{E735F0BB-3E15-45D1-A9E9-9F61A6E31384}" srcOrd="5" destOrd="0" parTransId="{E22FEA96-CE3D-4D0E-8AA9-CA27164245DF}" sibTransId="{095B58A8-7C74-4DE8-9067-2D8452647910}"/>
    <dgm:cxn modelId="{E7F79CA6-883D-4729-AEF2-B795CE91F963}" srcId="{082E8A29-955A-4C7C-A174-3E9DCD4DC89B}" destId="{E6A8A31B-DE8C-4E55-9C89-1217018F14B3}" srcOrd="3" destOrd="0" parTransId="{557F2FC1-D1C5-4506-BEC6-FE74FF5A80EC}" sibTransId="{F40CAA40-5D15-4796-95E1-AC926FA7101B}"/>
    <dgm:cxn modelId="{5B62A68B-9F54-451D-AB0A-9388486BF8DD}" type="presOf" srcId="{C58A9215-DEF4-421D-8892-14D89AB9C50E}" destId="{98302F07-D6A9-46A5-9807-EBF6C9F5B2DD}" srcOrd="0" destOrd="5" presId="urn:microsoft.com/office/officeart/2005/8/layout/hList6"/>
    <dgm:cxn modelId="{B01490E5-8D7C-4AF5-BB7D-E5077B4378F8}" srcId="{082E8A29-955A-4C7C-A174-3E9DCD4DC89B}" destId="{9C5A53F3-0674-4CD2-A584-78BA3245BD83}" srcOrd="6" destOrd="0" parTransId="{1E9BCBEF-6C61-43C6-9A44-FE797596F9D6}" sibTransId="{1B224A83-B60C-427A-A5F4-C3B637ECEA5C}"/>
    <dgm:cxn modelId="{F8E656C9-A002-411B-8932-F40D4515FB8A}" srcId="{082E8A29-955A-4C7C-A174-3E9DCD4DC89B}" destId="{85AB64F6-39FC-498B-A460-EB02D7438017}" srcOrd="2" destOrd="0" parTransId="{CD7EBB35-51AE-4B60-82DF-3CFAD7673807}" sibTransId="{D04A6D8B-F5CD-4A3F-8B4D-6BC9022FF253}"/>
    <dgm:cxn modelId="{352C8526-6EAE-4D0F-AF0D-D237640CE175}" type="presOf" srcId="{4F4351A2-F2EA-4A78-8A62-2F6C0B1C860F}" destId="{98302F07-D6A9-46A5-9807-EBF6C9F5B2DD}" srcOrd="0" destOrd="1" presId="urn:microsoft.com/office/officeart/2005/8/layout/hList6"/>
    <dgm:cxn modelId="{D4055BC1-25B1-4CD1-BF08-20C154FADF73}" type="presParOf" srcId="{6F1872F4-A030-4D64-A17C-72EA1ABBD62E}" destId="{98302F07-D6A9-46A5-9807-EBF6C9F5B2DD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F9055CF-8DEB-4A02-949A-DE72B6AC5D37}" type="doc">
      <dgm:prSet loTypeId="urn:microsoft.com/office/officeart/2005/8/layout/hList6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82E8A29-955A-4C7C-A174-3E9DCD4DC89B}">
      <dgm:prSet phldrT="[Text]" custT="1"/>
      <dgm:spPr/>
      <dgm:t>
        <a:bodyPr/>
        <a:lstStyle/>
        <a:p>
          <a:r>
            <a:rPr lang="en-US" sz="2300" dirty="0"/>
            <a:t>8) Pupil Outcomes</a:t>
          </a:r>
        </a:p>
      </dgm:t>
    </dgm:pt>
    <dgm:pt modelId="{BA7938E6-8DFA-40B7-B4C4-EACC6D85FC31}" type="parTrans" cxnId="{2986897A-7787-444F-B6C8-41F3823EF3C1}">
      <dgm:prSet/>
      <dgm:spPr/>
      <dgm:t>
        <a:bodyPr/>
        <a:lstStyle/>
        <a:p>
          <a:endParaRPr lang="en-US"/>
        </a:p>
      </dgm:t>
    </dgm:pt>
    <dgm:pt modelId="{C2176686-D23E-48EB-9D1B-1A1B46236638}" type="sibTrans" cxnId="{2986897A-7787-444F-B6C8-41F3823EF3C1}">
      <dgm:prSet/>
      <dgm:spPr/>
      <dgm:t>
        <a:bodyPr/>
        <a:lstStyle/>
        <a:p>
          <a:endParaRPr lang="en-US"/>
        </a:p>
      </dgm:t>
    </dgm:pt>
    <dgm:pt modelId="{6F1872F4-A030-4D64-A17C-72EA1ABBD62E}" type="pres">
      <dgm:prSet presAssocID="{CF9055CF-8DEB-4A02-949A-DE72B6AC5D3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8302F07-D6A9-46A5-9807-EBF6C9F5B2DD}" type="pres">
      <dgm:prSet presAssocID="{082E8A29-955A-4C7C-A174-3E9DCD4DC89B}" presName="node" presStyleLbl="node1" presStyleIdx="0" presStyleCnt="1" custScaleX="95859" custScaleY="76857" custLinFactNeighborX="2414" custLinFactNeighborY="-367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351B217-259B-4E6A-85F5-2E408BEB0764}" type="presOf" srcId="{082E8A29-955A-4C7C-A174-3E9DCD4DC89B}" destId="{98302F07-D6A9-46A5-9807-EBF6C9F5B2DD}" srcOrd="0" destOrd="0" presId="urn:microsoft.com/office/officeart/2005/8/layout/hList6"/>
    <dgm:cxn modelId="{24179AE2-AA7E-4702-A358-E95F80152CCA}" type="presOf" srcId="{CF9055CF-8DEB-4A02-949A-DE72B6AC5D37}" destId="{6F1872F4-A030-4D64-A17C-72EA1ABBD62E}" srcOrd="0" destOrd="0" presId="urn:microsoft.com/office/officeart/2005/8/layout/hList6"/>
    <dgm:cxn modelId="{2986897A-7787-444F-B6C8-41F3823EF3C1}" srcId="{CF9055CF-8DEB-4A02-949A-DE72B6AC5D37}" destId="{082E8A29-955A-4C7C-A174-3E9DCD4DC89B}" srcOrd="0" destOrd="0" parTransId="{BA7938E6-8DFA-40B7-B4C4-EACC6D85FC31}" sibTransId="{C2176686-D23E-48EB-9D1B-1A1B46236638}"/>
    <dgm:cxn modelId="{D4055BC1-25B1-4CD1-BF08-20C154FADF73}" type="presParOf" srcId="{6F1872F4-A030-4D64-A17C-72EA1ABBD62E}" destId="{98302F07-D6A9-46A5-9807-EBF6C9F5B2DD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F9055CF-8DEB-4A02-949A-DE72B6AC5D37}" type="doc">
      <dgm:prSet loTypeId="urn:microsoft.com/office/officeart/2005/8/layout/hList6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82E8A29-955A-4C7C-A174-3E9DCD4DC89B}">
      <dgm:prSet phldrT="[Text]" custT="1"/>
      <dgm:spPr/>
      <dgm:t>
        <a:bodyPr/>
        <a:lstStyle/>
        <a:p>
          <a:r>
            <a:rPr lang="en-US" sz="2300" dirty="0"/>
            <a:t>8) Pupil Outcomes</a:t>
          </a:r>
        </a:p>
      </dgm:t>
    </dgm:pt>
    <dgm:pt modelId="{BA7938E6-8DFA-40B7-B4C4-EACC6D85FC31}" type="parTrans" cxnId="{2986897A-7787-444F-B6C8-41F3823EF3C1}">
      <dgm:prSet/>
      <dgm:spPr/>
      <dgm:t>
        <a:bodyPr/>
        <a:lstStyle/>
        <a:p>
          <a:endParaRPr lang="en-US"/>
        </a:p>
      </dgm:t>
    </dgm:pt>
    <dgm:pt modelId="{C2176686-D23E-48EB-9D1B-1A1B46236638}" type="sibTrans" cxnId="{2986897A-7787-444F-B6C8-41F3823EF3C1}">
      <dgm:prSet/>
      <dgm:spPr/>
      <dgm:t>
        <a:bodyPr/>
        <a:lstStyle/>
        <a:p>
          <a:endParaRPr lang="en-US"/>
        </a:p>
      </dgm:t>
    </dgm:pt>
    <dgm:pt modelId="{6F1872F4-A030-4D64-A17C-72EA1ABBD62E}" type="pres">
      <dgm:prSet presAssocID="{CF9055CF-8DEB-4A02-949A-DE72B6AC5D3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8302F07-D6A9-46A5-9807-EBF6C9F5B2DD}" type="pres">
      <dgm:prSet presAssocID="{082E8A29-955A-4C7C-A174-3E9DCD4DC89B}" presName="node" presStyleLbl="node1" presStyleIdx="0" presStyleCnt="1" custScaleX="95859" custScaleY="76857" custLinFactNeighborX="2414" custLinFactNeighborY="-367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351B217-259B-4E6A-85F5-2E408BEB0764}" type="presOf" srcId="{082E8A29-955A-4C7C-A174-3E9DCD4DC89B}" destId="{98302F07-D6A9-46A5-9807-EBF6C9F5B2DD}" srcOrd="0" destOrd="0" presId="urn:microsoft.com/office/officeart/2005/8/layout/hList6"/>
    <dgm:cxn modelId="{24179AE2-AA7E-4702-A358-E95F80152CCA}" type="presOf" srcId="{CF9055CF-8DEB-4A02-949A-DE72B6AC5D37}" destId="{6F1872F4-A030-4D64-A17C-72EA1ABBD62E}" srcOrd="0" destOrd="0" presId="urn:microsoft.com/office/officeart/2005/8/layout/hList6"/>
    <dgm:cxn modelId="{2986897A-7787-444F-B6C8-41F3823EF3C1}" srcId="{CF9055CF-8DEB-4A02-949A-DE72B6AC5D37}" destId="{082E8A29-955A-4C7C-A174-3E9DCD4DC89B}" srcOrd="0" destOrd="0" parTransId="{BA7938E6-8DFA-40B7-B4C4-EACC6D85FC31}" sibTransId="{C2176686-D23E-48EB-9D1B-1A1B46236638}"/>
    <dgm:cxn modelId="{D4055BC1-25B1-4CD1-BF08-20C154FADF73}" type="presParOf" srcId="{6F1872F4-A030-4D64-A17C-72EA1ABBD62E}" destId="{98302F07-D6A9-46A5-9807-EBF6C9F5B2DD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302F07-D6A9-46A5-9807-EBF6C9F5B2DD}">
      <dsp:nvSpPr>
        <dsp:cNvPr id="0" name=""/>
        <dsp:cNvSpPr/>
      </dsp:nvSpPr>
      <dsp:spPr>
        <a:xfrm rot="16200000">
          <a:off x="934606" y="-233678"/>
          <a:ext cx="2527945" cy="3285077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0" tIns="0" rIns="14605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/>
            <a:t>1) Credentialed Teachers</a:t>
          </a:r>
        </a:p>
      </dsp:txBody>
      <dsp:txXfrm rot="5400000">
        <a:off x="556040" y="650477"/>
        <a:ext cx="3285077" cy="151676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302F07-D6A9-46A5-9807-EBF6C9F5B2DD}">
      <dsp:nvSpPr>
        <dsp:cNvPr id="0" name=""/>
        <dsp:cNvSpPr/>
      </dsp:nvSpPr>
      <dsp:spPr>
        <a:xfrm rot="16200000">
          <a:off x="47313" y="-47313"/>
          <a:ext cx="3639895" cy="3734522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0" tIns="0" rIns="147359" bIns="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/>
            <a:t>2) Access to Common Core State Standards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NEW Science Curriculum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IXL – ELA</a:t>
          </a:r>
        </a:p>
      </dsp:txBody>
      <dsp:txXfrm rot="5400000">
        <a:off x="0" y="727979"/>
        <a:ext cx="3734522" cy="2183937"/>
      </dsp:txXfrm>
    </dsp:sp>
    <dsp:sp modelId="{DAD9059A-916A-4916-A2A8-B42491568DD3}">
      <dsp:nvSpPr>
        <dsp:cNvPr id="0" name=""/>
        <dsp:cNvSpPr/>
      </dsp:nvSpPr>
      <dsp:spPr>
        <a:xfrm rot="16200000">
          <a:off x="4065807" y="-47313"/>
          <a:ext cx="3639895" cy="3734522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0" tIns="0" rIns="147359" bIns="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/>
            <a:t>3) Promotion of Parent Involvement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Monthly PUENTE Community Workshops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Monthly Coffee with the Principal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Back to School Night in person!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Student Led Conferences</a:t>
          </a:r>
        </a:p>
      </dsp:txBody>
      <dsp:txXfrm rot="5400000">
        <a:off x="4018494" y="727979"/>
        <a:ext cx="3734522" cy="218393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D9059A-916A-4916-A2A8-B42491568DD3}">
      <dsp:nvSpPr>
        <dsp:cNvPr id="0" name=""/>
        <dsp:cNvSpPr/>
      </dsp:nvSpPr>
      <dsp:spPr>
        <a:xfrm rot="16200000">
          <a:off x="567796" y="351209"/>
          <a:ext cx="3350996" cy="2959024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0" tIns="0" rIns="14605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/>
            <a:t>4) Pupil Achievement 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300" kern="1200" dirty="0"/>
        </a:p>
      </dsp:txBody>
      <dsp:txXfrm rot="5400000">
        <a:off x="763782" y="825422"/>
        <a:ext cx="2959024" cy="201059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302F07-D6A9-46A5-9807-EBF6C9F5B2DD}">
      <dsp:nvSpPr>
        <dsp:cNvPr id="0" name=""/>
        <dsp:cNvSpPr/>
      </dsp:nvSpPr>
      <dsp:spPr>
        <a:xfrm rot="16200000">
          <a:off x="-28363" y="156820"/>
          <a:ext cx="3639895" cy="3326254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0" tIns="0" rIns="146050" bIns="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/>
            <a:t>5) Attendance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Month 1 – 94.6% </a:t>
          </a:r>
        </a:p>
      </dsp:txBody>
      <dsp:txXfrm rot="5400000">
        <a:off x="128458" y="727978"/>
        <a:ext cx="3326254" cy="2183937"/>
      </dsp:txXfrm>
    </dsp:sp>
    <dsp:sp modelId="{DAD9059A-916A-4916-A2A8-B42491568DD3}">
      <dsp:nvSpPr>
        <dsp:cNvPr id="0" name=""/>
        <dsp:cNvSpPr/>
      </dsp:nvSpPr>
      <dsp:spPr>
        <a:xfrm rot="16200000">
          <a:off x="3887239" y="-229052"/>
          <a:ext cx="3639895" cy="4097999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0" tIns="0" rIns="146050" bIns="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/>
            <a:t>6) Suspension/Expulsion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/>
            <a:t>0% 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200" kern="1200" dirty="0"/>
        </a:p>
      </dsp:txBody>
      <dsp:txXfrm rot="5400000">
        <a:off x="3658187" y="727979"/>
        <a:ext cx="4097999" cy="218393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302F07-D6A9-46A5-9807-EBF6C9F5B2DD}">
      <dsp:nvSpPr>
        <dsp:cNvPr id="0" name=""/>
        <dsp:cNvSpPr/>
      </dsp:nvSpPr>
      <dsp:spPr>
        <a:xfrm rot="16200000">
          <a:off x="1504883" y="-1504883"/>
          <a:ext cx="3692399" cy="6702165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0" tIns="0" rIns="146050" bIns="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/>
            <a:t>7) Academic Program Plan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Social Emotional Learning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Physical Education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ELA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Math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Science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Arts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GATE Program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/>
            <a:t> </a:t>
          </a:r>
        </a:p>
      </dsp:txBody>
      <dsp:txXfrm rot="5400000">
        <a:off x="0" y="738480"/>
        <a:ext cx="6702165" cy="221543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302F07-D6A9-46A5-9807-EBF6C9F5B2DD}">
      <dsp:nvSpPr>
        <dsp:cNvPr id="0" name=""/>
        <dsp:cNvSpPr/>
      </dsp:nvSpPr>
      <dsp:spPr>
        <a:xfrm rot="16200000">
          <a:off x="172968" y="172964"/>
          <a:ext cx="2330975" cy="2464026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0" tIns="0" rIns="14605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/>
            <a:t>8) Pupil Outcomes</a:t>
          </a:r>
        </a:p>
      </dsp:txBody>
      <dsp:txXfrm rot="5400000">
        <a:off x="106443" y="705684"/>
        <a:ext cx="2464026" cy="139858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302F07-D6A9-46A5-9807-EBF6C9F5B2DD}">
      <dsp:nvSpPr>
        <dsp:cNvPr id="0" name=""/>
        <dsp:cNvSpPr/>
      </dsp:nvSpPr>
      <dsp:spPr>
        <a:xfrm rot="16200000">
          <a:off x="172968" y="172964"/>
          <a:ext cx="2330975" cy="2464026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0" tIns="0" rIns="14605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/>
            <a:t>8) Pupil Outcomes</a:t>
          </a:r>
        </a:p>
      </dsp:txBody>
      <dsp:txXfrm rot="5400000">
        <a:off x="106443" y="705684"/>
        <a:ext cx="2464026" cy="13985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EBDA6D-DC69-4DCE-BAF7-6763517D3376}" type="datetimeFigureOut">
              <a:rPr lang="en-US"/>
              <a:t>9/20/2022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977E94-A6AB-4E02-8E43-E89F9CF4757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542583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7F6C43-988E-4257-9A1C-C162EF036D58}" type="datetimeFigureOut">
              <a:rPr lang="en-US"/>
              <a:t>9/20/2022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491D0-8E1B-49C7-849B-A28568D9449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26325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D491D0-8E1B-49C7-849B-A28568D9449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781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832533" y="1371600"/>
            <a:ext cx="9359467" cy="297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2832533" y="4462272"/>
            <a:ext cx="9359467" cy="10332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">
          <a:xfrm>
            <a:off x="3175199" y="1943842"/>
            <a:ext cx="8500062" cy="2387600"/>
          </a:xfrm>
        </p:spPr>
        <p:txBody>
          <a:bodyPr anchor="b"/>
          <a:lstStyle>
            <a:lvl1pPr algn="l">
              <a:lnSpc>
                <a:spcPct val="90000"/>
              </a:lnSpc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75199" y="4538659"/>
            <a:ext cx="8500062" cy="865321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9/20/2022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549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9/20/2022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6440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rot="5400000">
            <a:off x="8267671" y="3370131"/>
            <a:ext cx="6858000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 rot="5400000">
            <a:off x="7523375" y="2743540"/>
            <a:ext cx="6857433" cy="1371487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66348" y="462249"/>
            <a:ext cx="1370886" cy="57147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8199" y="462249"/>
            <a:ext cx="9693088" cy="571471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8199" y="6356350"/>
            <a:ext cx="1971947" cy="365125"/>
          </a:xfrm>
        </p:spPr>
        <p:txBody>
          <a:bodyPr/>
          <a:lstStyle/>
          <a:p>
            <a:fld id="{2CCFE9AC-F15C-4FA0-A6F1-298829FA691D}" type="datetimeFigureOut">
              <a:rPr lang="en-US"/>
              <a:t>9/20/2022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82374" y="6356350"/>
            <a:ext cx="5687786" cy="365125"/>
          </a:xfrm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2389" y="6356350"/>
            <a:ext cx="1968898" cy="365125"/>
          </a:xfrm>
        </p:spPr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2941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9/20/2022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41333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502152" y="-20637"/>
            <a:ext cx="7315200" cy="434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3502152" y="4462272"/>
            <a:ext cx="7315200" cy="17190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3838015" y="658346"/>
            <a:ext cx="6597464" cy="3664417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5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38014" y="4589463"/>
            <a:ext cx="6597465" cy="1500187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9/20/2022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452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80160" y="2194560"/>
            <a:ext cx="4489704" cy="3986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5368" y="2194560"/>
            <a:ext cx="4493424" cy="3986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9/20/2022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0104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1828456"/>
            <a:ext cx="4489704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80160" y="2743194"/>
            <a:ext cx="4489704" cy="343376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9088" y="1828456"/>
            <a:ext cx="4489704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9088" y="2743194"/>
            <a:ext cx="4489704" cy="343376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9/20/2022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6128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9/20/2022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41611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9/20/2022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30296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2"/>
          <p:cNvSpPr>
            <a:spLocks noGrp="1"/>
          </p:cNvSpPr>
          <p:nvPr>
            <p:ph type="body" sz="half" idx="2"/>
          </p:nvPr>
        </p:nvSpPr>
        <p:spPr>
          <a:xfrm>
            <a:off x="1291818" y="2465294"/>
            <a:ext cx="3834874" cy="3711669"/>
          </a:xfrm>
        </p:spPr>
        <p:txBody>
          <a:bodyPr>
            <a:normAutofit/>
          </a:bodyPr>
          <a:lstStyle>
            <a:lvl1pPr marL="0" indent="0">
              <a:spcBef>
                <a:spcPts val="1500"/>
              </a:spcBef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3"/>
          <p:cNvSpPr>
            <a:spLocks noGrp="1"/>
          </p:cNvSpPr>
          <p:nvPr>
            <p:ph idx="1"/>
          </p:nvPr>
        </p:nvSpPr>
        <p:spPr>
          <a:xfrm>
            <a:off x="5518897" y="2465294"/>
            <a:ext cx="5174504" cy="3711669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9/20/2022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1474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1819" y="2465293"/>
            <a:ext cx="3834874" cy="3711669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5518896" y="1828456"/>
            <a:ext cx="5389895" cy="5029544"/>
          </a:xfrm>
        </p:spPr>
        <p:txBody>
          <a:bodyPr tIns="13716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9/20/2022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6136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CrisscrossEtching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347472"/>
            <a:ext cx="12188952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0" y="457200"/>
            <a:ext cx="12188952" cy="1371257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280160" y="466343"/>
            <a:ext cx="9628632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2190749"/>
            <a:ext cx="9628632" cy="39862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9/20/2022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921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30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500"/>
        </a:spcBef>
        <a:buFont typeface="Wingdings" panose="05000000000000000000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6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8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9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10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5392"/>
                </a:solidFill>
              </a:rPr>
              <a:t>PUENTE Charter </a:t>
            </a:r>
            <a:br>
              <a:rPr lang="en-US" dirty="0" smtClean="0">
                <a:solidFill>
                  <a:srgbClr val="005392"/>
                </a:solidFill>
              </a:rPr>
            </a:br>
            <a:r>
              <a:rPr lang="en-US" dirty="0" smtClean="0">
                <a:solidFill>
                  <a:srgbClr val="005392"/>
                </a:solidFill>
              </a:rPr>
              <a:t>Board </a:t>
            </a:r>
            <a:r>
              <a:rPr lang="en-US" dirty="0">
                <a:solidFill>
                  <a:srgbClr val="005392"/>
                </a:solidFill>
              </a:rPr>
              <a:t>Meeting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000" b="1" dirty="0">
                <a:solidFill>
                  <a:srgbClr val="005392"/>
                </a:solidFill>
              </a:rPr>
              <a:t>September </a:t>
            </a:r>
            <a:r>
              <a:rPr lang="en-US" sz="4000" b="1" dirty="0" smtClean="0">
                <a:solidFill>
                  <a:srgbClr val="005392"/>
                </a:solidFill>
              </a:rPr>
              <a:t>21, </a:t>
            </a:r>
            <a:r>
              <a:rPr lang="en-US" sz="4000" b="1" dirty="0">
                <a:solidFill>
                  <a:srgbClr val="005392"/>
                </a:solidFill>
              </a:rPr>
              <a:t>2022</a:t>
            </a:r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72" y="501257"/>
            <a:ext cx="1955417" cy="1232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2698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27FAA7-C95C-47ED-BD5E-A3AD3317E3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LCAP Updates </a:t>
            </a:r>
          </a:p>
        </p:txBody>
      </p:sp>
      <p:graphicFrame>
        <p:nvGraphicFramePr>
          <p:cNvPr id="8" name="Content Placeholder 2" descr="Trapezoid list showing 4 groups arranged from left to right with task descriptions under each group">
            <a:extLst>
              <a:ext uri="{FF2B5EF4-FFF2-40B4-BE49-F238E27FC236}">
                <a16:creationId xmlns:a16="http://schemas.microsoft.com/office/drawing/2014/main" id="{79182B6F-8B1C-4340-B68D-6C30A0CA53F1}"/>
              </a:ext>
            </a:extLst>
          </p:cNvPr>
          <p:cNvGraphicFramePr>
            <a:graphicFrameLocks/>
          </p:cNvGraphicFramePr>
          <p:nvPr/>
        </p:nvGraphicFramePr>
        <p:xfrm>
          <a:off x="418915" y="2356708"/>
          <a:ext cx="2570470" cy="30328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F448E26-6719-461C-A325-CB13EE5C51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9190837"/>
              </p:ext>
            </p:extLst>
          </p:nvPr>
        </p:nvGraphicFramePr>
        <p:xfrm>
          <a:off x="3318078" y="1880033"/>
          <a:ext cx="6529306" cy="5100616"/>
        </p:xfrm>
        <a:graphic>
          <a:graphicData uri="http://schemas.openxmlformats.org/drawingml/2006/table">
            <a:tbl>
              <a:tblPr/>
              <a:tblGrid>
                <a:gridCol w="1083527">
                  <a:extLst>
                    <a:ext uri="{9D8B030D-6E8A-4147-A177-3AD203B41FA5}">
                      <a16:colId xmlns:a16="http://schemas.microsoft.com/office/drawing/2014/main" val="1903752694"/>
                    </a:ext>
                  </a:extLst>
                </a:gridCol>
                <a:gridCol w="886522">
                  <a:extLst>
                    <a:ext uri="{9D8B030D-6E8A-4147-A177-3AD203B41FA5}">
                      <a16:colId xmlns:a16="http://schemas.microsoft.com/office/drawing/2014/main" val="3747335891"/>
                    </a:ext>
                  </a:extLst>
                </a:gridCol>
                <a:gridCol w="886522">
                  <a:extLst>
                    <a:ext uri="{9D8B030D-6E8A-4147-A177-3AD203B41FA5}">
                      <a16:colId xmlns:a16="http://schemas.microsoft.com/office/drawing/2014/main" val="1756947875"/>
                    </a:ext>
                  </a:extLst>
                </a:gridCol>
                <a:gridCol w="886522">
                  <a:extLst>
                    <a:ext uri="{9D8B030D-6E8A-4147-A177-3AD203B41FA5}">
                      <a16:colId xmlns:a16="http://schemas.microsoft.com/office/drawing/2014/main" val="299711723"/>
                    </a:ext>
                  </a:extLst>
                </a:gridCol>
                <a:gridCol w="886522">
                  <a:extLst>
                    <a:ext uri="{9D8B030D-6E8A-4147-A177-3AD203B41FA5}">
                      <a16:colId xmlns:a16="http://schemas.microsoft.com/office/drawing/2014/main" val="2947017140"/>
                    </a:ext>
                  </a:extLst>
                </a:gridCol>
                <a:gridCol w="886522">
                  <a:extLst>
                    <a:ext uri="{9D8B030D-6E8A-4147-A177-3AD203B41FA5}">
                      <a16:colId xmlns:a16="http://schemas.microsoft.com/office/drawing/2014/main" val="3817779065"/>
                    </a:ext>
                  </a:extLst>
                </a:gridCol>
                <a:gridCol w="1013169">
                  <a:extLst>
                    <a:ext uri="{9D8B030D-6E8A-4147-A177-3AD203B41FA5}">
                      <a16:colId xmlns:a16="http://schemas.microsoft.com/office/drawing/2014/main" val="1404215172"/>
                    </a:ext>
                  </a:extLst>
                </a:gridCol>
              </a:tblGrid>
              <a:tr h="362513">
                <a:tc gridSpan="7">
                  <a:txBody>
                    <a:bodyPr/>
                    <a:lstStyle/>
                    <a:p>
                      <a:pPr algn="ctr" rtl="0" fontAlgn="t"/>
                      <a:r>
                        <a:rPr lang="en-US" sz="1200" b="1" dirty="0">
                          <a:effectLst/>
                        </a:rPr>
                        <a:t>EOY SPRING 2022 DATA by Demographics</a:t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b="1" dirty="0">
                          <a:effectLst/>
                        </a:rPr>
                        <a:t>NWEA Math Assessment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4631624"/>
                  </a:ext>
                </a:extLst>
              </a:tr>
              <a:tr h="52861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effectLst/>
                        </a:rPr>
                        <a:t>Enrollment Count</a:t>
                      </a: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effectLst/>
                        </a:rPr>
                        <a:t>Low</a:t>
                      </a: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effectLst/>
                        </a:rPr>
                        <a:t>LoAvg</a:t>
                      </a: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effectLst/>
                        </a:rPr>
                        <a:t>Avg</a:t>
                      </a: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effectLst/>
                        </a:rPr>
                        <a:t>HiAvg</a:t>
                      </a: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effectLst/>
                        </a:rPr>
                        <a:t>High</a:t>
                      </a: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effectLst/>
                        </a:rPr>
                        <a:t>Not Assessed</a:t>
                      </a: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9926561"/>
                  </a:ext>
                </a:extLst>
              </a:tr>
              <a:tr h="181257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234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27%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24%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19%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21%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9%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4981883"/>
                  </a:ext>
                </a:extLst>
              </a:tr>
              <a:tr h="181257"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dirty="0">
                          <a:effectLst/>
                        </a:rPr>
                        <a:t>63</a:t>
                      </a: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dirty="0">
                          <a:effectLst/>
                        </a:rPr>
                        <a:t>57</a:t>
                      </a: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 dirty="0">
                          <a:effectLst/>
                        </a:rPr>
                        <a:t>44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50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20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6839451"/>
                  </a:ext>
                </a:extLst>
              </a:tr>
              <a:tr h="181257"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4691166"/>
                  </a:ext>
                </a:extLst>
              </a:tr>
              <a:tr h="181257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83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43%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24%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17%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14%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5921919"/>
                  </a:ext>
                </a:extLst>
              </a:tr>
              <a:tr h="181257"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36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20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effectLst/>
                        </a:rPr>
                        <a:t>14</a:t>
                      </a: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12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1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7911239"/>
                  </a:ext>
                </a:extLst>
              </a:tr>
              <a:tr h="181257"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3431019"/>
                  </a:ext>
                </a:extLst>
              </a:tr>
              <a:tr h="181257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199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30%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25%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18%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20%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8%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6805419"/>
                  </a:ext>
                </a:extLst>
              </a:tr>
              <a:tr h="181257"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60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effectLst/>
                        </a:rPr>
                        <a:t>49</a:t>
                      </a: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effectLst/>
                        </a:rPr>
                        <a:t>35</a:t>
                      </a: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40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15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2753829"/>
                  </a:ext>
                </a:extLst>
              </a:tr>
              <a:tr h="181257"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6999723"/>
                  </a:ext>
                </a:extLst>
              </a:tr>
              <a:tr h="18125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effectLst/>
                        </a:rPr>
                        <a:t>23</a:t>
                      </a: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61%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9%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13%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13%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4%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5791413"/>
                  </a:ext>
                </a:extLst>
              </a:tr>
              <a:tr h="181257">
                <a:tc>
                  <a:txBody>
                    <a:bodyPr/>
                    <a:lstStyle/>
                    <a:p>
                      <a:pPr algn="ctr" rtl="0" fontAlgn="ctr"/>
                      <a:endParaRPr lang="en-US" sz="1200" b="1">
                        <a:effectLst/>
                      </a:endParaRP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14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2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3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3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1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4439122"/>
                  </a:ext>
                </a:extLst>
              </a:tr>
              <a:tr h="181257"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5557411"/>
                  </a:ext>
                </a:extLst>
              </a:tr>
              <a:tr h="181257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229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27%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25%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18%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22%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 dirty="0">
                          <a:effectLst/>
                        </a:rPr>
                        <a:t>8%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0152249"/>
                  </a:ext>
                </a:extLst>
              </a:tr>
              <a:tr h="181257"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62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57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effectLst/>
                        </a:rPr>
                        <a:t>41</a:t>
                      </a: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50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19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565786"/>
                  </a:ext>
                </a:extLst>
              </a:tr>
              <a:tr h="181257"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0527251"/>
                  </a:ext>
                </a:extLst>
              </a:tr>
              <a:tr h="181257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3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33%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67%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0945116"/>
                  </a:ext>
                </a:extLst>
              </a:tr>
              <a:tr h="181257"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1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2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209860"/>
                  </a:ext>
                </a:extLst>
              </a:tr>
              <a:tr h="181257"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5086641"/>
                  </a:ext>
                </a:extLst>
              </a:tr>
              <a:tr h="181257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100%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4454774"/>
                  </a:ext>
                </a:extLst>
              </a:tr>
              <a:tr h="181257"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1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899616"/>
                  </a:ext>
                </a:extLst>
              </a:tr>
              <a:tr h="181257"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3184827"/>
                  </a:ext>
                </a:extLst>
              </a:tr>
              <a:tr h="181257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100%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6415380"/>
                  </a:ext>
                </a:extLst>
              </a:tr>
              <a:tr h="181257"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1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 dirty="0">
                          <a:effectLst/>
                        </a:rPr>
                        <a:t>0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5924920"/>
                  </a:ext>
                </a:extLst>
              </a:tr>
            </a:tbl>
          </a:graphicData>
        </a:graphic>
      </p:graphicFrame>
      <p:sp>
        <p:nvSpPr>
          <p:cNvPr id="6" name="Oval 5">
            <a:extLst>
              <a:ext uri="{FF2B5EF4-FFF2-40B4-BE49-F238E27FC236}">
                <a16:creationId xmlns:a16="http://schemas.microsoft.com/office/drawing/2014/main" id="{A0E20E31-3C13-4BEE-AAF4-EE463ACF45F7}"/>
              </a:ext>
            </a:extLst>
          </p:cNvPr>
          <p:cNvSpPr/>
          <p:nvPr/>
        </p:nvSpPr>
        <p:spPr>
          <a:xfrm>
            <a:off x="2913408" y="2356708"/>
            <a:ext cx="7338646" cy="961292"/>
          </a:xfrm>
          <a:prstGeom prst="ellipse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218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4F3A6822-1189-4256-A13F-96904729522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8021375"/>
              </p:ext>
            </p:extLst>
          </p:nvPr>
        </p:nvGraphicFramePr>
        <p:xfrm>
          <a:off x="2028088" y="1843932"/>
          <a:ext cx="7795853" cy="5231305"/>
        </p:xfrm>
        <a:graphic>
          <a:graphicData uri="http://schemas.openxmlformats.org/drawingml/2006/table">
            <a:tbl>
              <a:tblPr/>
              <a:tblGrid>
                <a:gridCol w="2344895">
                  <a:extLst>
                    <a:ext uri="{9D8B030D-6E8A-4147-A177-3AD203B41FA5}">
                      <a16:colId xmlns:a16="http://schemas.microsoft.com/office/drawing/2014/main" val="3400369661"/>
                    </a:ext>
                  </a:extLst>
                </a:gridCol>
                <a:gridCol w="908493">
                  <a:extLst>
                    <a:ext uri="{9D8B030D-6E8A-4147-A177-3AD203B41FA5}">
                      <a16:colId xmlns:a16="http://schemas.microsoft.com/office/drawing/2014/main" val="596598085"/>
                    </a:ext>
                  </a:extLst>
                </a:gridCol>
                <a:gridCol w="908493">
                  <a:extLst>
                    <a:ext uri="{9D8B030D-6E8A-4147-A177-3AD203B41FA5}">
                      <a16:colId xmlns:a16="http://schemas.microsoft.com/office/drawing/2014/main" val="1454195032"/>
                    </a:ext>
                  </a:extLst>
                </a:gridCol>
                <a:gridCol w="908493">
                  <a:extLst>
                    <a:ext uri="{9D8B030D-6E8A-4147-A177-3AD203B41FA5}">
                      <a16:colId xmlns:a16="http://schemas.microsoft.com/office/drawing/2014/main" val="3453950403"/>
                    </a:ext>
                  </a:extLst>
                </a:gridCol>
                <a:gridCol w="908493">
                  <a:extLst>
                    <a:ext uri="{9D8B030D-6E8A-4147-A177-3AD203B41FA5}">
                      <a16:colId xmlns:a16="http://schemas.microsoft.com/office/drawing/2014/main" val="2635951855"/>
                    </a:ext>
                  </a:extLst>
                </a:gridCol>
                <a:gridCol w="908493">
                  <a:extLst>
                    <a:ext uri="{9D8B030D-6E8A-4147-A177-3AD203B41FA5}">
                      <a16:colId xmlns:a16="http://schemas.microsoft.com/office/drawing/2014/main" val="3402101381"/>
                    </a:ext>
                  </a:extLst>
                </a:gridCol>
                <a:gridCol w="908493">
                  <a:extLst>
                    <a:ext uri="{9D8B030D-6E8A-4147-A177-3AD203B41FA5}">
                      <a16:colId xmlns:a16="http://schemas.microsoft.com/office/drawing/2014/main" val="2287346371"/>
                    </a:ext>
                  </a:extLst>
                </a:gridCol>
              </a:tblGrid>
              <a:tr h="241589">
                <a:tc>
                  <a:txBody>
                    <a:bodyPr/>
                    <a:lstStyle/>
                    <a:p>
                      <a:pPr rtl="0" fontAlgn="ctr"/>
                      <a:endParaRPr lang="en-US" sz="1200" b="1" dirty="0">
                        <a:effectLst/>
                      </a:endParaRPr>
                    </a:p>
                  </a:txBody>
                  <a:tcPr marL="12583" marR="12583" marT="0" marB="0" anchor="ctr">
                    <a:lnL w="9525" cap="flat" cmpd="sng" algn="ctr">
                      <a:solidFill>
                        <a:srgbClr val="3082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1085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082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rtl="0" fontAlgn="t"/>
                      <a:r>
                        <a:rPr lang="en-US" sz="1200" b="1" dirty="0">
                          <a:effectLst/>
                        </a:rPr>
                        <a:t>BEGINNING OF YEAR 2021 DATA by Demographics</a:t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b="1" dirty="0">
                          <a:effectLst/>
                        </a:rPr>
                        <a:t>NWEA English Assessment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1085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1085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085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8766218"/>
                  </a:ext>
                </a:extLst>
              </a:tr>
              <a:tr h="362383"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2583" marR="1258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ctr"/>
                      <a:r>
                        <a:rPr lang="en-US" sz="1200" b="1">
                          <a:effectLst/>
                        </a:rPr>
                        <a:t>Enrollment Count</a:t>
                      </a:r>
                    </a:p>
                  </a:txBody>
                  <a:tcPr marL="12583" marR="1258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effectLst/>
                        </a:rPr>
                        <a:t>Low</a:t>
                      </a:r>
                    </a:p>
                  </a:txBody>
                  <a:tcPr marL="12583" marR="1258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effectLst/>
                        </a:rPr>
                        <a:t>LoAvg</a:t>
                      </a:r>
                    </a:p>
                  </a:txBody>
                  <a:tcPr marL="12583" marR="1258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effectLst/>
                        </a:rPr>
                        <a:t>Avg</a:t>
                      </a:r>
                    </a:p>
                  </a:txBody>
                  <a:tcPr marL="12583" marR="1258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effectLst/>
                        </a:rPr>
                        <a:t>HiAvg</a:t>
                      </a:r>
                    </a:p>
                  </a:txBody>
                  <a:tcPr marL="12583" marR="1258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effectLst/>
                        </a:rPr>
                        <a:t>High</a:t>
                      </a:r>
                    </a:p>
                  </a:txBody>
                  <a:tcPr marL="12583" marR="1258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0816655"/>
                  </a:ext>
                </a:extLst>
              </a:tr>
              <a:tr h="241589">
                <a:tc>
                  <a:txBody>
                    <a:bodyPr/>
                    <a:lstStyle/>
                    <a:p>
                      <a:pPr rtl="0" fontAlgn="ctr"/>
                      <a:r>
                        <a:rPr lang="en-US" sz="1200" b="1">
                          <a:effectLst/>
                        </a:rPr>
                        <a:t>School-Wide (Grades K-2)</a:t>
                      </a:r>
                    </a:p>
                  </a:txBody>
                  <a:tcPr marL="12583" marR="1258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130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23%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16%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27%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18%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14%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4641467"/>
                  </a:ext>
                </a:extLst>
              </a:tr>
              <a:tr h="120794"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2583" marR="1258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30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21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35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23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18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3965188"/>
                  </a:ext>
                </a:extLst>
              </a:tr>
              <a:tr h="120794"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2583" marR="1258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6264963"/>
                  </a:ext>
                </a:extLst>
              </a:tr>
              <a:tr h="120794">
                <a:tc>
                  <a:txBody>
                    <a:bodyPr/>
                    <a:lstStyle/>
                    <a:p>
                      <a:pPr rtl="0" fontAlgn="ctr"/>
                      <a:r>
                        <a:rPr lang="en-US" sz="1200" b="1">
                          <a:effectLst/>
                        </a:rPr>
                        <a:t>English Learner</a:t>
                      </a:r>
                    </a:p>
                  </a:txBody>
                  <a:tcPr marL="12583" marR="1258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40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35%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28%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20%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8%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8%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970715"/>
                  </a:ext>
                </a:extLst>
              </a:tr>
              <a:tr h="120794"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2583" marR="1258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14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11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effectLst/>
                        </a:rPr>
                        <a:t>8</a:t>
                      </a:r>
                    </a:p>
                  </a:txBody>
                  <a:tcPr marL="12583" marR="1258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3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3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7659786"/>
                  </a:ext>
                </a:extLst>
              </a:tr>
              <a:tr h="120794"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2583" marR="1258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4622599"/>
                  </a:ext>
                </a:extLst>
              </a:tr>
              <a:tr h="241589">
                <a:tc>
                  <a:txBody>
                    <a:bodyPr/>
                    <a:lstStyle/>
                    <a:p>
                      <a:pPr rtl="0" fontAlgn="ctr"/>
                      <a:r>
                        <a:rPr lang="en-US" sz="1200" b="1">
                          <a:effectLst/>
                        </a:rPr>
                        <a:t>Economically Disadvantaded</a:t>
                      </a:r>
                    </a:p>
                  </a:txBody>
                  <a:tcPr marL="12583" marR="1258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111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25%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17%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24%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17%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14%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1775891"/>
                  </a:ext>
                </a:extLst>
              </a:tr>
              <a:tr h="120794"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2583" marR="1258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28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effectLst/>
                        </a:rPr>
                        <a:t>19</a:t>
                      </a:r>
                    </a:p>
                  </a:txBody>
                  <a:tcPr marL="12583" marR="1258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effectLst/>
                        </a:rPr>
                        <a:t>27</a:t>
                      </a:r>
                    </a:p>
                  </a:txBody>
                  <a:tcPr marL="12583" marR="1258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19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15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6765937"/>
                  </a:ext>
                </a:extLst>
              </a:tr>
              <a:tr h="120794"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2583" marR="1258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2860801"/>
                  </a:ext>
                </a:extLst>
              </a:tr>
              <a:tr h="241589">
                <a:tc>
                  <a:txBody>
                    <a:bodyPr/>
                    <a:lstStyle/>
                    <a:p>
                      <a:pPr rtl="0" fontAlgn="ctr"/>
                      <a:r>
                        <a:rPr lang="en-US" sz="1200" b="1">
                          <a:effectLst/>
                        </a:rPr>
                        <a:t>Students with disability</a:t>
                      </a:r>
                    </a:p>
                  </a:txBody>
                  <a:tcPr marL="12583" marR="1258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9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44%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33%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11%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7504561"/>
                  </a:ext>
                </a:extLst>
              </a:tr>
              <a:tr h="120794"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2583" marR="1258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4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3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1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1979578"/>
                  </a:ext>
                </a:extLst>
              </a:tr>
              <a:tr h="120794"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2583" marR="1258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0811438"/>
                  </a:ext>
                </a:extLst>
              </a:tr>
              <a:tr h="120794">
                <a:tc>
                  <a:txBody>
                    <a:bodyPr/>
                    <a:lstStyle/>
                    <a:p>
                      <a:pPr rtl="0" fontAlgn="ctr"/>
                      <a:r>
                        <a:rPr lang="en-US" sz="1200" b="1">
                          <a:effectLst/>
                        </a:rPr>
                        <a:t>Hispanic or Latino</a:t>
                      </a:r>
                    </a:p>
                  </a:txBody>
                  <a:tcPr marL="12583" marR="1258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125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22%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17%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27%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17%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14%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2321419"/>
                  </a:ext>
                </a:extLst>
              </a:tr>
              <a:tr h="120794"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2583" marR="1258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28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21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effectLst/>
                        </a:rPr>
                        <a:t>34</a:t>
                      </a:r>
                    </a:p>
                  </a:txBody>
                  <a:tcPr marL="12583" marR="1258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21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18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6530969"/>
                  </a:ext>
                </a:extLst>
              </a:tr>
              <a:tr h="120794"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2583" marR="1258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2976008"/>
                  </a:ext>
                </a:extLst>
              </a:tr>
              <a:tr h="241589">
                <a:tc>
                  <a:txBody>
                    <a:bodyPr/>
                    <a:lstStyle/>
                    <a:p>
                      <a:pPr rtl="0" fontAlgn="ctr"/>
                      <a:r>
                        <a:rPr lang="en-US" sz="1200" b="1">
                          <a:effectLst/>
                        </a:rPr>
                        <a:t>Black or African American</a:t>
                      </a:r>
                    </a:p>
                  </a:txBody>
                  <a:tcPr marL="12583" marR="1258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4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50%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50%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7361429"/>
                  </a:ext>
                </a:extLst>
              </a:tr>
              <a:tr h="120794"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2583" marR="1258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2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2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4885158"/>
                  </a:ext>
                </a:extLst>
              </a:tr>
              <a:tr h="120794"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2583" marR="1258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0838907"/>
                  </a:ext>
                </a:extLst>
              </a:tr>
              <a:tr h="241589">
                <a:tc>
                  <a:txBody>
                    <a:bodyPr/>
                    <a:lstStyle/>
                    <a:p>
                      <a:pPr rtl="0" fontAlgn="ctr"/>
                      <a:r>
                        <a:rPr lang="en-US" sz="1200" b="1">
                          <a:effectLst/>
                        </a:rPr>
                        <a:t>White, not Hispanic</a:t>
                      </a:r>
                    </a:p>
                  </a:txBody>
                  <a:tcPr marL="12583" marR="1258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100%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9510270"/>
                  </a:ext>
                </a:extLst>
              </a:tr>
              <a:tr h="120794"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2583" marR="1258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1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0793658"/>
                  </a:ext>
                </a:extLst>
              </a:tr>
              <a:tr h="120794"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2583" marR="1258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5261404"/>
                  </a:ext>
                </a:extLst>
              </a:tr>
              <a:tr h="120794">
                <a:tc>
                  <a:txBody>
                    <a:bodyPr/>
                    <a:lstStyle/>
                    <a:p>
                      <a:pPr rtl="0" fontAlgn="ctr"/>
                      <a:r>
                        <a:rPr lang="en-US" sz="1200" b="1">
                          <a:effectLst/>
                        </a:rPr>
                        <a:t>Asian</a:t>
                      </a:r>
                    </a:p>
                  </a:txBody>
                  <a:tcPr marL="12583" marR="1258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1257640"/>
                  </a:ext>
                </a:extLst>
              </a:tr>
              <a:tr h="120794"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2583" marR="1258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 dirty="0">
                          <a:effectLst/>
                        </a:rPr>
                        <a:t>0</a:t>
                      </a:r>
                    </a:p>
                  </a:txBody>
                  <a:tcPr marL="12583" marR="12583" marT="0" marB="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6008226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2527FAA7-C95C-47ED-BD5E-A3AD3317E3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LCAP Updates 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A0E20E31-3C13-4BEE-AAF4-EE463ACF45F7}"/>
              </a:ext>
            </a:extLst>
          </p:cNvPr>
          <p:cNvSpPr/>
          <p:nvPr/>
        </p:nvSpPr>
        <p:spPr>
          <a:xfrm>
            <a:off x="3310450" y="2200297"/>
            <a:ext cx="7338646" cy="961292"/>
          </a:xfrm>
          <a:prstGeom prst="ellipse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766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7B5AF22-9197-4140-9C3B-E032F929DDD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5081906"/>
              </p:ext>
            </p:extLst>
          </p:nvPr>
        </p:nvGraphicFramePr>
        <p:xfrm>
          <a:off x="1641232" y="1858906"/>
          <a:ext cx="8440616" cy="4999094"/>
        </p:xfrm>
        <a:graphic>
          <a:graphicData uri="http://schemas.openxmlformats.org/drawingml/2006/table">
            <a:tbl>
              <a:tblPr/>
              <a:tblGrid>
                <a:gridCol w="1400705">
                  <a:extLst>
                    <a:ext uri="{9D8B030D-6E8A-4147-A177-3AD203B41FA5}">
                      <a16:colId xmlns:a16="http://schemas.microsoft.com/office/drawing/2014/main" val="2151543191"/>
                    </a:ext>
                  </a:extLst>
                </a:gridCol>
                <a:gridCol w="1146032">
                  <a:extLst>
                    <a:ext uri="{9D8B030D-6E8A-4147-A177-3AD203B41FA5}">
                      <a16:colId xmlns:a16="http://schemas.microsoft.com/office/drawing/2014/main" val="444805674"/>
                    </a:ext>
                  </a:extLst>
                </a:gridCol>
                <a:gridCol w="1146032">
                  <a:extLst>
                    <a:ext uri="{9D8B030D-6E8A-4147-A177-3AD203B41FA5}">
                      <a16:colId xmlns:a16="http://schemas.microsoft.com/office/drawing/2014/main" val="2412573761"/>
                    </a:ext>
                  </a:extLst>
                </a:gridCol>
                <a:gridCol w="1146032">
                  <a:extLst>
                    <a:ext uri="{9D8B030D-6E8A-4147-A177-3AD203B41FA5}">
                      <a16:colId xmlns:a16="http://schemas.microsoft.com/office/drawing/2014/main" val="736317701"/>
                    </a:ext>
                  </a:extLst>
                </a:gridCol>
                <a:gridCol w="1146032">
                  <a:extLst>
                    <a:ext uri="{9D8B030D-6E8A-4147-A177-3AD203B41FA5}">
                      <a16:colId xmlns:a16="http://schemas.microsoft.com/office/drawing/2014/main" val="3064855"/>
                    </a:ext>
                  </a:extLst>
                </a:gridCol>
                <a:gridCol w="1146032">
                  <a:extLst>
                    <a:ext uri="{9D8B030D-6E8A-4147-A177-3AD203B41FA5}">
                      <a16:colId xmlns:a16="http://schemas.microsoft.com/office/drawing/2014/main" val="310800060"/>
                    </a:ext>
                  </a:extLst>
                </a:gridCol>
                <a:gridCol w="1309751">
                  <a:extLst>
                    <a:ext uri="{9D8B030D-6E8A-4147-A177-3AD203B41FA5}">
                      <a16:colId xmlns:a16="http://schemas.microsoft.com/office/drawing/2014/main" val="521366956"/>
                    </a:ext>
                  </a:extLst>
                </a:gridCol>
              </a:tblGrid>
              <a:tr h="284729">
                <a:tc gridSpan="7">
                  <a:txBody>
                    <a:bodyPr/>
                    <a:lstStyle/>
                    <a:p>
                      <a:pPr algn="ctr" rtl="0" fontAlgn="t"/>
                      <a:r>
                        <a:rPr lang="en-US" sz="1200" b="1" dirty="0">
                          <a:effectLst/>
                        </a:rPr>
                        <a:t>EOY SPRING 2022 DATA by Demographics</a:t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b="1" dirty="0">
                          <a:effectLst/>
                        </a:rPr>
                        <a:t>NWEA English Assessment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6013602"/>
                  </a:ext>
                </a:extLst>
              </a:tr>
              <a:tr h="42709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dirty="0">
                          <a:effectLst/>
                        </a:rPr>
                        <a:t>Enrollment Count</a:t>
                      </a: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effectLst/>
                        </a:rPr>
                        <a:t>Low</a:t>
                      </a: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effectLst/>
                        </a:rPr>
                        <a:t>LoAvg</a:t>
                      </a: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effectLst/>
                        </a:rPr>
                        <a:t>Avg</a:t>
                      </a: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effectLst/>
                        </a:rPr>
                        <a:t>HiAvg</a:t>
                      </a: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effectLst/>
                        </a:rPr>
                        <a:t>High</a:t>
                      </a: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effectLst/>
                        </a:rPr>
                        <a:t>Not Assessed</a:t>
                      </a: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0703338"/>
                  </a:ext>
                </a:extLst>
              </a:tr>
              <a:tr h="142365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234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32%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25%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20%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15%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7%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8361995"/>
                  </a:ext>
                </a:extLst>
              </a:tr>
              <a:tr h="142365">
                <a:tc>
                  <a:txBody>
                    <a:bodyPr/>
                    <a:lstStyle/>
                    <a:p>
                      <a:pPr rtl="0" fontAlgn="t"/>
                      <a:endParaRPr lang="en-US" sz="1200" b="1" dirty="0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1">
                          <a:effectLst/>
                        </a:rPr>
                        <a:t>76</a:t>
                      </a: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1">
                          <a:effectLst/>
                        </a:rPr>
                        <a:t>59</a:t>
                      </a: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47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35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16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1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2977297"/>
                  </a:ext>
                </a:extLst>
              </a:tr>
              <a:tr h="142365"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683899"/>
                  </a:ext>
                </a:extLst>
              </a:tr>
              <a:tr h="142365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83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54%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23%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12%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7338097"/>
                  </a:ext>
                </a:extLst>
              </a:tr>
              <a:tr h="142365"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45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 dirty="0">
                          <a:effectLst/>
                        </a:rPr>
                        <a:t>19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effectLst/>
                        </a:rPr>
                        <a:t>10</a:t>
                      </a: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8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1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6616969"/>
                  </a:ext>
                </a:extLst>
              </a:tr>
              <a:tr h="142365"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2830129"/>
                  </a:ext>
                </a:extLst>
              </a:tr>
              <a:tr h="142365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199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35%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26%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18%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14%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7%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0941229"/>
                  </a:ext>
                </a:extLst>
              </a:tr>
              <a:tr h="142365"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70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effectLst/>
                        </a:rPr>
                        <a:t>52</a:t>
                      </a: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dirty="0">
                          <a:effectLst/>
                        </a:rPr>
                        <a:t>35</a:t>
                      </a: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28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13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effectLst/>
                        </a:rPr>
                        <a:t>1</a:t>
                      </a: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2460711"/>
                  </a:ext>
                </a:extLst>
              </a:tr>
              <a:tr h="142365"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9052724"/>
                  </a:ext>
                </a:extLst>
              </a:tr>
              <a:tr h="14236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effectLst/>
                        </a:rPr>
                        <a:t>23</a:t>
                      </a: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61%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22%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9%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9%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7687785"/>
                  </a:ext>
                </a:extLst>
              </a:tr>
              <a:tr h="142365">
                <a:tc>
                  <a:txBody>
                    <a:bodyPr/>
                    <a:lstStyle/>
                    <a:p>
                      <a:pPr algn="ctr" rtl="0" fontAlgn="ctr"/>
                      <a:endParaRPr lang="en-US" sz="1200" b="1">
                        <a:effectLst/>
                      </a:endParaRP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14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5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2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2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7726647"/>
                  </a:ext>
                </a:extLst>
              </a:tr>
              <a:tr h="142365"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 dirty="0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6002004"/>
                  </a:ext>
                </a:extLst>
              </a:tr>
              <a:tr h="142365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229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33%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26%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19%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15%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7%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6200299"/>
                  </a:ext>
                </a:extLst>
              </a:tr>
              <a:tr h="142365"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75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59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effectLst/>
                        </a:rPr>
                        <a:t>44</a:t>
                      </a: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34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16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1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0066927"/>
                  </a:ext>
                </a:extLst>
              </a:tr>
              <a:tr h="142365"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3775108"/>
                  </a:ext>
                </a:extLst>
              </a:tr>
              <a:tr h="142365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3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33%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67%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5516879"/>
                  </a:ext>
                </a:extLst>
              </a:tr>
              <a:tr h="142365"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1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2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179291"/>
                  </a:ext>
                </a:extLst>
              </a:tr>
              <a:tr h="142365"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 dirty="0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2463957"/>
                  </a:ext>
                </a:extLst>
              </a:tr>
              <a:tr h="142365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100%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1024340"/>
                  </a:ext>
                </a:extLst>
              </a:tr>
              <a:tr h="142365"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1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 dirty="0">
                          <a:effectLst/>
                        </a:rPr>
                        <a:t>0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8970881"/>
                  </a:ext>
                </a:extLst>
              </a:tr>
              <a:tr h="142365"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4830" marR="1483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 dirty="0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6769598"/>
                  </a:ext>
                </a:extLst>
              </a:tr>
              <a:tr h="142365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100%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 dirty="0">
                          <a:effectLst/>
                        </a:rPr>
                        <a:t>0%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3057242"/>
                  </a:ext>
                </a:extLst>
              </a:tr>
              <a:tr h="142365"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1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 dirty="0">
                          <a:effectLst/>
                        </a:rPr>
                        <a:t>0</a:t>
                      </a:r>
                    </a:p>
                  </a:txBody>
                  <a:tcPr marL="14830" marR="1483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4089382"/>
                  </a:ext>
                </a:extLst>
              </a:tr>
            </a:tbl>
          </a:graphicData>
        </a:graphic>
      </p:graphicFrame>
      <p:sp>
        <p:nvSpPr>
          <p:cNvPr id="5" name="Oval 4">
            <a:extLst>
              <a:ext uri="{FF2B5EF4-FFF2-40B4-BE49-F238E27FC236}">
                <a16:creationId xmlns:a16="http://schemas.microsoft.com/office/drawing/2014/main" id="{3A6D5D26-9A28-4432-9248-09F2076A7557}"/>
              </a:ext>
            </a:extLst>
          </p:cNvPr>
          <p:cNvSpPr/>
          <p:nvPr/>
        </p:nvSpPr>
        <p:spPr>
          <a:xfrm>
            <a:off x="1280160" y="2227384"/>
            <a:ext cx="9153378" cy="832707"/>
          </a:xfrm>
          <a:prstGeom prst="ellipse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527FAA7-C95C-47ED-BD5E-A3AD3317E3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LCAP Updates </a:t>
            </a:r>
          </a:p>
        </p:txBody>
      </p:sp>
    </p:spTree>
    <p:extLst>
      <p:ext uri="{BB962C8B-B14F-4D97-AF65-F5344CB8AC3E}">
        <p14:creationId xmlns:p14="http://schemas.microsoft.com/office/powerpoint/2010/main" val="2108423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A28E58-B7C8-44E2-B552-D8E79D418C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92639" y="2796233"/>
            <a:ext cx="2412611" cy="669682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en-US" dirty="0"/>
              <a:t>Summative ELPAC </a:t>
            </a:r>
          </a:p>
          <a:p>
            <a:pPr marL="0" indent="0" algn="ctr">
              <a:buNone/>
            </a:pPr>
            <a:r>
              <a:rPr lang="en-US" dirty="0"/>
              <a:t>35%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7E7BEE-DF55-49BD-9907-64403163CEA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110" t="48467" r="1190" b="27989"/>
          <a:stretch/>
        </p:blipFill>
        <p:spPr>
          <a:xfrm>
            <a:off x="59565" y="4163547"/>
            <a:ext cx="6678119" cy="2635714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498D946-31DD-40A5-9069-A927A338FE94}"/>
              </a:ext>
            </a:extLst>
          </p:cNvPr>
          <p:cNvSpPr txBox="1">
            <a:spLocks/>
          </p:cNvSpPr>
          <p:nvPr/>
        </p:nvSpPr>
        <p:spPr bwMode="black">
          <a:xfrm>
            <a:off x="752622" y="523932"/>
            <a:ext cx="9628632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sz="3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LCAP Updates </a:t>
            </a:r>
          </a:p>
        </p:txBody>
      </p:sp>
      <p:pic>
        <p:nvPicPr>
          <p:cNvPr id="13314" name="Picture 2">
            <a:extLst>
              <a:ext uri="{FF2B5EF4-FFF2-40B4-BE49-F238E27FC236}">
                <a16:creationId xmlns:a16="http://schemas.microsoft.com/office/drawing/2014/main" id="{8E00EB97-06D1-475C-BD31-1F16ECA250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9" t="32353" r="43530" b="27502"/>
          <a:stretch/>
        </p:blipFill>
        <p:spPr bwMode="auto">
          <a:xfrm>
            <a:off x="3783506" y="1528011"/>
            <a:ext cx="4166118" cy="246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DBFD62A-441D-4947-8C7A-E87BAE123026}"/>
              </a:ext>
            </a:extLst>
          </p:cNvPr>
          <p:cNvSpPr txBox="1"/>
          <p:nvPr/>
        </p:nvSpPr>
        <p:spPr>
          <a:xfrm>
            <a:off x="-1001333" y="2052970"/>
            <a:ext cx="609824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sz="2400" b="1" i="0" u="none" strike="noStrike" dirty="0">
                <a:solidFill>
                  <a:schemeClr val="bg2"/>
                </a:solidFill>
                <a:effectLst/>
                <a:latin typeface="Mali"/>
              </a:rPr>
              <a:t>State Pupil Outcomes  </a:t>
            </a:r>
            <a:endParaRPr lang="en-US" sz="2400" b="0" dirty="0">
              <a:solidFill>
                <a:schemeClr val="bg2"/>
              </a:solidFill>
              <a:effectLst/>
            </a:endParaRPr>
          </a:p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sz="2400" b="1" i="0" u="none" strike="noStrike" dirty="0">
                <a:solidFill>
                  <a:schemeClr val="bg2"/>
                </a:solidFill>
                <a:effectLst/>
                <a:latin typeface="Mali"/>
              </a:rPr>
              <a:t>ELPAC 2020-2021</a:t>
            </a:r>
            <a:endParaRPr lang="en-US" sz="2400" b="0" dirty="0">
              <a:solidFill>
                <a:schemeClr val="bg2"/>
              </a:solidFill>
              <a:effectLst/>
            </a:endParaRPr>
          </a:p>
          <a:p>
            <a:pPr algn="ctr"/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8086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extLst>
              <a:ext uri="{FF2B5EF4-FFF2-40B4-BE49-F238E27FC236}">
                <a16:creationId xmlns:a16="http://schemas.microsoft.com/office/drawing/2014/main" id="{F460EA35-F39E-4DE4-B0A4-E68C4A114D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35" t="33677" r="36524" b="26910"/>
          <a:stretch/>
        </p:blipFill>
        <p:spPr bwMode="auto">
          <a:xfrm>
            <a:off x="-2240" y="1985212"/>
            <a:ext cx="5889812" cy="2854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AB1822B-0021-4637-AA6E-D031249EB5D5}"/>
              </a:ext>
            </a:extLst>
          </p:cNvPr>
          <p:cNvSpPr txBox="1"/>
          <p:nvPr/>
        </p:nvSpPr>
        <p:spPr>
          <a:xfrm>
            <a:off x="-175263" y="791070"/>
            <a:ext cx="6098240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sz="2000" b="1" i="0" u="none" strike="noStrike" dirty="0">
                <a:solidFill>
                  <a:schemeClr val="bg2"/>
                </a:solidFill>
                <a:effectLst/>
                <a:latin typeface="Mali"/>
              </a:rPr>
              <a:t>State Pupil Outcomes  </a:t>
            </a:r>
            <a:endParaRPr lang="en-US" sz="2000" b="0" dirty="0">
              <a:solidFill>
                <a:schemeClr val="bg2"/>
              </a:solidFill>
              <a:effectLst/>
            </a:endParaRPr>
          </a:p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sz="2000" b="1" i="0" u="none" strike="noStrike" dirty="0">
                <a:solidFill>
                  <a:schemeClr val="bg2"/>
                </a:solidFill>
                <a:effectLst/>
                <a:latin typeface="Mali"/>
              </a:rPr>
              <a:t>SBAC 2020-2021</a:t>
            </a:r>
            <a:endParaRPr lang="en-US" sz="2000" b="0" dirty="0">
              <a:solidFill>
                <a:schemeClr val="bg2"/>
              </a:solidFill>
              <a:effectLst/>
            </a:endParaRPr>
          </a:p>
          <a:p>
            <a:pPr algn="ctr"/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12292" name="Picture 4">
            <a:extLst>
              <a:ext uri="{FF2B5EF4-FFF2-40B4-BE49-F238E27FC236}">
                <a16:creationId xmlns:a16="http://schemas.microsoft.com/office/drawing/2014/main" id="{A93DDF5C-71F0-4D49-B6AF-0F1A18EA9F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47" t="34314" r="36691" b="27255"/>
          <a:stretch/>
        </p:blipFill>
        <p:spPr bwMode="auto">
          <a:xfrm>
            <a:off x="6162327" y="1985212"/>
            <a:ext cx="6029672" cy="2854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A67F1CD-FC2B-4EF5-850B-53068F499850}"/>
              </a:ext>
            </a:extLst>
          </p:cNvPr>
          <p:cNvSpPr txBox="1"/>
          <p:nvPr/>
        </p:nvSpPr>
        <p:spPr>
          <a:xfrm>
            <a:off x="6162327" y="791070"/>
            <a:ext cx="609824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sz="1800" b="1" i="0" u="none" strike="noStrike" dirty="0">
                <a:solidFill>
                  <a:schemeClr val="bg2"/>
                </a:solidFill>
                <a:effectLst/>
                <a:latin typeface="Mali"/>
              </a:rPr>
              <a:t>PUENTE Pupil Outcomes  </a:t>
            </a:r>
            <a:endParaRPr lang="en-US" b="0" dirty="0">
              <a:solidFill>
                <a:schemeClr val="bg2"/>
              </a:solidFill>
              <a:effectLst/>
            </a:endParaRPr>
          </a:p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sz="1800" b="1" i="0" u="none" strike="noStrike" dirty="0">
                <a:solidFill>
                  <a:schemeClr val="bg2"/>
                </a:solidFill>
                <a:effectLst/>
                <a:latin typeface="Mali"/>
              </a:rPr>
              <a:t>SBAC 2021-2022 </a:t>
            </a:r>
            <a:endParaRPr lang="en-US" b="0" dirty="0">
              <a:solidFill>
                <a:schemeClr val="bg2"/>
              </a:solidFill>
              <a:effectLst/>
            </a:endParaRPr>
          </a:p>
          <a:p>
            <a:pPr algn="ctr"/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925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334126" y="466343"/>
            <a:ext cx="8574666" cy="1362113"/>
          </a:xfrm>
        </p:spPr>
        <p:txBody>
          <a:bodyPr/>
          <a:lstStyle/>
          <a:p>
            <a:r>
              <a:rPr lang="en-US" dirty="0"/>
              <a:t>School Updates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1232259" y="2686419"/>
            <a:ext cx="5570583" cy="548133"/>
          </a:xfrm>
        </p:spPr>
        <p:txBody>
          <a:bodyPr>
            <a:noAutofit/>
          </a:bodyPr>
          <a:lstStyle/>
          <a:p>
            <a:r>
              <a:rPr lang="en-US" sz="2800" b="1" dirty="0">
                <a:solidFill>
                  <a:srgbClr val="005392"/>
                </a:solidFill>
              </a:rPr>
              <a:t>Fully Expanded!   Tk – 5</a:t>
            </a:r>
            <a:r>
              <a:rPr lang="en-US" sz="2800" b="1" baseline="30000" dirty="0">
                <a:solidFill>
                  <a:srgbClr val="005392"/>
                </a:solidFill>
              </a:rPr>
              <a:t>th</a:t>
            </a:r>
            <a:r>
              <a:rPr lang="en-US" sz="2800" b="1" dirty="0">
                <a:solidFill>
                  <a:srgbClr val="005392"/>
                </a:solidFill>
              </a:rPr>
              <a:t> grade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069E08C-8880-4A2E-924C-6DA0993A3BA0}"/>
              </a:ext>
            </a:extLst>
          </p:cNvPr>
          <p:cNvSpPr txBox="1">
            <a:spLocks/>
          </p:cNvSpPr>
          <p:nvPr/>
        </p:nvSpPr>
        <p:spPr>
          <a:xfrm>
            <a:off x="1232259" y="3155344"/>
            <a:ext cx="5019040" cy="46561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>
                <a:solidFill>
                  <a:srgbClr val="005392"/>
                </a:solidFill>
              </a:rPr>
              <a:t>300 students </a:t>
            </a:r>
          </a:p>
          <a:p>
            <a:endParaRPr lang="en-US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08908640-7669-40F3-ABF5-6402079358D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3298893"/>
              </p:ext>
            </p:extLst>
          </p:nvPr>
        </p:nvGraphicFramePr>
        <p:xfrm>
          <a:off x="0" y="3680770"/>
          <a:ext cx="4791455" cy="31592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CE92401-2351-4023-A299-3A2F114F23D2}"/>
              </a:ext>
            </a:extLst>
          </p:cNvPr>
          <p:cNvSpPr txBox="1">
            <a:spLocks/>
          </p:cNvSpPr>
          <p:nvPr/>
        </p:nvSpPr>
        <p:spPr>
          <a:xfrm>
            <a:off x="1259837" y="2258492"/>
            <a:ext cx="4206240" cy="4930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>
                <a:solidFill>
                  <a:srgbClr val="005392"/>
                </a:solidFill>
              </a:rPr>
              <a:t>20 year Anniversary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BEAFC69-3A27-4ACD-A296-E6D089BD1358}"/>
              </a:ext>
            </a:extLst>
          </p:cNvPr>
          <p:cNvSpPr txBox="1">
            <a:spLocks/>
          </p:cNvSpPr>
          <p:nvPr/>
        </p:nvSpPr>
        <p:spPr>
          <a:xfrm>
            <a:off x="1236616" y="1811171"/>
            <a:ext cx="6281783" cy="4930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>
                <a:solidFill>
                  <a:srgbClr val="005392"/>
                </a:solidFill>
              </a:rPr>
              <a:t>Community School Designation</a:t>
            </a:r>
          </a:p>
        </p:txBody>
      </p:sp>
      <p:graphicFrame>
        <p:nvGraphicFramePr>
          <p:cNvPr id="17" name="Chart 16">
            <a:extLst>
              <a:ext uri="{FF2B5EF4-FFF2-40B4-BE49-F238E27FC236}">
                <a16:creationId xmlns:a16="http://schemas.microsoft.com/office/drawing/2014/main" id="{A465D7C4-C5E6-4E75-B00D-96B473BA04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67672692"/>
              </p:ext>
            </p:extLst>
          </p:nvPr>
        </p:nvGraphicFramePr>
        <p:xfrm>
          <a:off x="4486403" y="2960485"/>
          <a:ext cx="4822391" cy="39184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050" name="Picture 2" descr="Sped Image - Special Education, HD Png Download - kindpng">
            <a:extLst>
              <a:ext uri="{FF2B5EF4-FFF2-40B4-BE49-F238E27FC236}">
                <a16:creationId xmlns:a16="http://schemas.microsoft.com/office/drawing/2014/main" id="{FAB268F6-F31E-4A22-8785-C1104F34D0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6235" y="3155344"/>
            <a:ext cx="2052322" cy="3059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6541897-DED1-496C-8E81-61B4E58B0FBD}"/>
              </a:ext>
            </a:extLst>
          </p:cNvPr>
          <p:cNvSpPr txBox="1"/>
          <p:nvPr/>
        </p:nvSpPr>
        <p:spPr>
          <a:xfrm>
            <a:off x="10908792" y="6391657"/>
            <a:ext cx="954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5392"/>
                </a:solidFill>
              </a:rPr>
              <a:t>10%</a:t>
            </a:r>
          </a:p>
        </p:txBody>
      </p:sp>
      <p:pic>
        <p:nvPicPr>
          <p:cNvPr id="12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72" y="501257"/>
            <a:ext cx="1955417" cy="1232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035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4" grpId="0"/>
      <p:bldGraphic spid="5" grpId="0">
        <p:bldAsOne/>
      </p:bldGraphic>
      <p:bldP spid="8" grpId="0"/>
      <p:bldP spid="11" grpId="0"/>
      <p:bldGraphic spid="17" grpId="0">
        <p:bldAsOne/>
      </p:bldGraphic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226" y="500210"/>
            <a:ext cx="4341707" cy="1362113"/>
          </a:xfrm>
        </p:spPr>
        <p:txBody>
          <a:bodyPr/>
          <a:lstStyle/>
          <a:p>
            <a:r>
              <a:rPr lang="en-US" dirty="0" smtClean="0"/>
              <a:t>State Local </a:t>
            </a:r>
            <a:r>
              <a:rPr lang="en-US" dirty="0"/>
              <a:t>Control Funding Formula Priorities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4029" y="1748325"/>
            <a:ext cx="4489704" cy="3986784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solidFill>
                  <a:srgbClr val="005392"/>
                </a:solidFill>
              </a:rPr>
              <a:t>Teacher Qualifications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solidFill>
                  <a:srgbClr val="005392"/>
                </a:solidFill>
              </a:rPr>
              <a:t>Access to Common Core State Standards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solidFill>
                  <a:srgbClr val="005392"/>
                </a:solidFill>
              </a:rPr>
              <a:t>Promotion of Parent Involvement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solidFill>
                  <a:srgbClr val="005392"/>
                </a:solidFill>
              </a:rPr>
              <a:t>Pupil Achievement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solidFill>
                  <a:srgbClr val="005392"/>
                </a:solidFill>
              </a:rPr>
              <a:t>Student Attendance Rate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solidFill>
                  <a:srgbClr val="005392"/>
                </a:solidFill>
              </a:rPr>
              <a:t>Suspension/Expulsion Rate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solidFill>
                  <a:srgbClr val="005392"/>
                </a:solidFill>
              </a:rPr>
              <a:t>Academic Program Plan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solidFill>
                  <a:srgbClr val="005392"/>
                </a:solidFill>
              </a:rPr>
              <a:t>Pupil Outcomes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3A78B57-2CF4-4B5A-94C4-CC7B1A99D2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43638" y="1913486"/>
            <a:ext cx="5776912" cy="155511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i="0" u="none" strike="noStrike" dirty="0">
                <a:solidFill>
                  <a:srgbClr val="005392"/>
                </a:solidFill>
                <a:effectLst/>
                <a:latin typeface="Avenir"/>
              </a:rPr>
              <a:t>GOAL #1: Continue to implement a “whole child approach” through MTSS, addressing the academic, social-emotional, behavioral, and/or mental health needs of our students through standards-aligned culturally relevant learning.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C76F5DB-0A3E-4813-BF54-9190DA7F76C7}"/>
              </a:ext>
            </a:extLst>
          </p:cNvPr>
          <p:cNvSpPr txBox="1">
            <a:spLocks/>
          </p:cNvSpPr>
          <p:nvPr/>
        </p:nvSpPr>
        <p:spPr bwMode="black">
          <a:xfrm>
            <a:off x="6491340" y="500210"/>
            <a:ext cx="4341707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sz="3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PUENTE Local </a:t>
            </a:r>
            <a:r>
              <a:rPr lang="en-US" dirty="0"/>
              <a:t>Control and Accountability Plan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404E77-FB10-4B12-8F3D-DA9E78C78487}"/>
              </a:ext>
            </a:extLst>
          </p:cNvPr>
          <p:cNvSpPr txBox="1"/>
          <p:nvPr/>
        </p:nvSpPr>
        <p:spPr>
          <a:xfrm>
            <a:off x="6243638" y="3468601"/>
            <a:ext cx="57769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sz="1800" b="1" i="0" u="none" strike="noStrike" dirty="0">
                <a:solidFill>
                  <a:srgbClr val="005392"/>
                </a:solidFill>
                <a:effectLst/>
                <a:latin typeface="Avenir"/>
              </a:rPr>
              <a:t>GOAL #2: Continue to provide evidence-based professional learning opportunities for all educators, instructional support staff, and administrators to build capacity, support teacher retention, to address the diverse learning needs of our students.</a:t>
            </a:r>
            <a:endParaRPr lang="en-US" sz="1800" b="1" dirty="0">
              <a:solidFill>
                <a:srgbClr val="005392"/>
              </a:solidFill>
              <a:latin typeface="Avenir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43AFFA-501E-46BE-99DB-A478BF7F344A}"/>
              </a:ext>
            </a:extLst>
          </p:cNvPr>
          <p:cNvSpPr txBox="1"/>
          <p:nvPr/>
        </p:nvSpPr>
        <p:spPr>
          <a:xfrm>
            <a:off x="6243638" y="5300714"/>
            <a:ext cx="57769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sz="1800" b="1" i="0" u="none" strike="noStrike" dirty="0">
                <a:solidFill>
                  <a:srgbClr val="005392"/>
                </a:solidFill>
                <a:effectLst/>
                <a:latin typeface="Avenir"/>
              </a:rPr>
              <a:t>GOAL #3: Engage educational partners to design and implement strategies to engage parents/families in our school community, and solicit input in decision-making that will impact student outcomes. </a:t>
            </a:r>
            <a:endParaRPr lang="en-US" sz="1800" b="1" dirty="0">
              <a:solidFill>
                <a:srgbClr val="005392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705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uild="p"/>
      <p:bldP spid="8" grpId="0"/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31445" y="521413"/>
            <a:ext cx="6359893" cy="1362113"/>
          </a:xfrm>
        </p:spPr>
        <p:txBody>
          <a:bodyPr/>
          <a:lstStyle/>
          <a:p>
            <a:r>
              <a:rPr lang="en-US" dirty="0"/>
              <a:t>LCAP Updates </a:t>
            </a:r>
          </a:p>
        </p:txBody>
      </p:sp>
      <p:graphicFrame>
        <p:nvGraphicFramePr>
          <p:cNvPr id="8" name="Content Placeholder 2" descr="Trapezoid list showing 4 groups arranged from left to right with task descriptions under each group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1436387"/>
              </p:ext>
            </p:extLst>
          </p:nvPr>
        </p:nvGraphicFramePr>
        <p:xfrm>
          <a:off x="332854" y="2961903"/>
          <a:ext cx="5045970" cy="2817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Content Placeholder 5">
            <a:extLst>
              <a:ext uri="{FF2B5EF4-FFF2-40B4-BE49-F238E27FC236}">
                <a16:creationId xmlns:a16="http://schemas.microsoft.com/office/drawing/2014/main" id="{5F740D14-DE21-4F88-9A02-3C9C6F94F3D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4884" y="1883526"/>
            <a:ext cx="6632631" cy="4974474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72" y="501257"/>
            <a:ext cx="1943386" cy="1224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5167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LCAP Updates </a:t>
            </a:r>
          </a:p>
        </p:txBody>
      </p:sp>
      <p:graphicFrame>
        <p:nvGraphicFramePr>
          <p:cNvPr id="8" name="Content Placeholder 2" descr="Trapezoid list showing 4 groups arranged from left to right with task descriptions under each group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0468656"/>
              </p:ext>
            </p:extLst>
          </p:nvPr>
        </p:nvGraphicFramePr>
        <p:xfrm>
          <a:off x="418914" y="2356708"/>
          <a:ext cx="7756899" cy="36398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slideshow image">
            <a:extLst>
              <a:ext uri="{FF2B5EF4-FFF2-40B4-BE49-F238E27FC236}">
                <a16:creationId xmlns:a16="http://schemas.microsoft.com/office/drawing/2014/main" id="{49531616-988E-4D8D-A87B-BC8554EB3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3794" y="2581834"/>
            <a:ext cx="3808206" cy="2856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9699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LCAP Updates </a:t>
            </a:r>
          </a:p>
        </p:txBody>
      </p:sp>
      <p:graphicFrame>
        <p:nvGraphicFramePr>
          <p:cNvPr id="8" name="Content Placeholder 2" descr="Trapezoid list showing 4 groups arranged from left to right with task descriptions under each group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7814893"/>
              </p:ext>
            </p:extLst>
          </p:nvPr>
        </p:nvGraphicFramePr>
        <p:xfrm>
          <a:off x="-592305" y="2243314"/>
          <a:ext cx="7756899" cy="36398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39329AA7-AEA0-4642-92D2-BD9E0896EEF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7472" t="16314" r="9558" b="55294"/>
          <a:stretch/>
        </p:blipFill>
        <p:spPr>
          <a:xfrm>
            <a:off x="3193027" y="2597703"/>
            <a:ext cx="8495958" cy="3157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372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LCAP Updates </a:t>
            </a:r>
          </a:p>
        </p:txBody>
      </p:sp>
      <p:graphicFrame>
        <p:nvGraphicFramePr>
          <p:cNvPr id="8" name="Content Placeholder 2" descr="Trapezoid list showing 4 groups arranged from left to right with task descriptions under each group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7032122"/>
              </p:ext>
            </p:extLst>
          </p:nvPr>
        </p:nvGraphicFramePr>
        <p:xfrm>
          <a:off x="418914" y="2356708"/>
          <a:ext cx="7756899" cy="36398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A47FAE6A-7F1E-4A04-8EEF-3680F199002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67"/>
          <a:stretch/>
        </p:blipFill>
        <p:spPr>
          <a:xfrm>
            <a:off x="8229602" y="2462155"/>
            <a:ext cx="3861995" cy="3930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826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LCAP Updates </a:t>
            </a:r>
          </a:p>
        </p:txBody>
      </p:sp>
      <p:graphicFrame>
        <p:nvGraphicFramePr>
          <p:cNvPr id="8" name="Content Placeholder 2" descr="Trapezoid list showing 4 groups arranged from left to right with task descriptions under each group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9719829"/>
              </p:ext>
            </p:extLst>
          </p:nvPr>
        </p:nvGraphicFramePr>
        <p:xfrm>
          <a:off x="3209006" y="2391877"/>
          <a:ext cx="6708717" cy="36923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85409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27FAA7-C95C-47ED-BD5E-A3AD3317E3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LCAP Updates </a:t>
            </a:r>
          </a:p>
        </p:txBody>
      </p:sp>
      <p:graphicFrame>
        <p:nvGraphicFramePr>
          <p:cNvPr id="8" name="Content Placeholder 2" descr="Trapezoid list showing 4 groups arranged from left to right with task descriptions under each group">
            <a:extLst>
              <a:ext uri="{FF2B5EF4-FFF2-40B4-BE49-F238E27FC236}">
                <a16:creationId xmlns:a16="http://schemas.microsoft.com/office/drawing/2014/main" id="{79182B6F-8B1C-4340-B68D-6C30A0CA53F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46678673"/>
              </p:ext>
            </p:extLst>
          </p:nvPr>
        </p:nvGraphicFramePr>
        <p:xfrm>
          <a:off x="418915" y="2356708"/>
          <a:ext cx="2570470" cy="30328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1D95D031-0D87-4999-8323-9FE03EEAA4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87106"/>
              </p:ext>
            </p:extLst>
          </p:nvPr>
        </p:nvGraphicFramePr>
        <p:xfrm>
          <a:off x="3071830" y="1831322"/>
          <a:ext cx="6026377" cy="5256892"/>
        </p:xfrm>
        <a:graphic>
          <a:graphicData uri="http://schemas.openxmlformats.org/drawingml/2006/table">
            <a:tbl>
              <a:tblPr/>
              <a:tblGrid>
                <a:gridCol w="1812661">
                  <a:extLst>
                    <a:ext uri="{9D8B030D-6E8A-4147-A177-3AD203B41FA5}">
                      <a16:colId xmlns:a16="http://schemas.microsoft.com/office/drawing/2014/main" val="4038016867"/>
                    </a:ext>
                  </a:extLst>
                </a:gridCol>
                <a:gridCol w="702286">
                  <a:extLst>
                    <a:ext uri="{9D8B030D-6E8A-4147-A177-3AD203B41FA5}">
                      <a16:colId xmlns:a16="http://schemas.microsoft.com/office/drawing/2014/main" val="2046409835"/>
                    </a:ext>
                  </a:extLst>
                </a:gridCol>
                <a:gridCol w="702286">
                  <a:extLst>
                    <a:ext uri="{9D8B030D-6E8A-4147-A177-3AD203B41FA5}">
                      <a16:colId xmlns:a16="http://schemas.microsoft.com/office/drawing/2014/main" val="884874308"/>
                    </a:ext>
                  </a:extLst>
                </a:gridCol>
                <a:gridCol w="702286">
                  <a:extLst>
                    <a:ext uri="{9D8B030D-6E8A-4147-A177-3AD203B41FA5}">
                      <a16:colId xmlns:a16="http://schemas.microsoft.com/office/drawing/2014/main" val="481075848"/>
                    </a:ext>
                  </a:extLst>
                </a:gridCol>
                <a:gridCol w="702286">
                  <a:extLst>
                    <a:ext uri="{9D8B030D-6E8A-4147-A177-3AD203B41FA5}">
                      <a16:colId xmlns:a16="http://schemas.microsoft.com/office/drawing/2014/main" val="3099629818"/>
                    </a:ext>
                  </a:extLst>
                </a:gridCol>
                <a:gridCol w="702286">
                  <a:extLst>
                    <a:ext uri="{9D8B030D-6E8A-4147-A177-3AD203B41FA5}">
                      <a16:colId xmlns:a16="http://schemas.microsoft.com/office/drawing/2014/main" val="489934888"/>
                    </a:ext>
                  </a:extLst>
                </a:gridCol>
                <a:gridCol w="702286">
                  <a:extLst>
                    <a:ext uri="{9D8B030D-6E8A-4147-A177-3AD203B41FA5}">
                      <a16:colId xmlns:a16="http://schemas.microsoft.com/office/drawing/2014/main" val="46488822"/>
                    </a:ext>
                  </a:extLst>
                </a:gridCol>
              </a:tblGrid>
              <a:tr h="349731"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2583" marR="12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rtl="0" fontAlgn="t"/>
                      <a:r>
                        <a:rPr lang="en-US" sz="1200" b="1" dirty="0">
                          <a:effectLst/>
                        </a:rPr>
                        <a:t>BEGINNING OF YEAR 2021 DATA by Demographics</a:t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b="1" dirty="0">
                          <a:effectLst/>
                        </a:rPr>
                        <a:t>NWEA Math Assessment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2337883"/>
                  </a:ext>
                </a:extLst>
              </a:tr>
              <a:tr h="349731"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2583" marR="12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ctr"/>
                      <a:r>
                        <a:rPr lang="en-US" sz="1200" b="1" dirty="0">
                          <a:effectLst/>
                        </a:rPr>
                        <a:t>Enrollment Count</a:t>
                      </a:r>
                    </a:p>
                  </a:txBody>
                  <a:tcPr marL="12583" marR="12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effectLst/>
                        </a:rPr>
                        <a:t>Low</a:t>
                      </a:r>
                    </a:p>
                  </a:txBody>
                  <a:tcPr marL="12583" marR="12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dirty="0" err="1">
                          <a:effectLst/>
                        </a:rPr>
                        <a:t>LoAvg</a:t>
                      </a:r>
                      <a:endParaRPr lang="en-US" sz="1200" b="1" dirty="0">
                        <a:effectLst/>
                      </a:endParaRPr>
                    </a:p>
                  </a:txBody>
                  <a:tcPr marL="12583" marR="12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effectLst/>
                        </a:rPr>
                        <a:t>Avg</a:t>
                      </a:r>
                    </a:p>
                  </a:txBody>
                  <a:tcPr marL="12583" marR="12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effectLst/>
                        </a:rPr>
                        <a:t>HiAvg</a:t>
                      </a:r>
                    </a:p>
                  </a:txBody>
                  <a:tcPr marL="12583" marR="12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effectLst/>
                        </a:rPr>
                        <a:t>High</a:t>
                      </a:r>
                    </a:p>
                  </a:txBody>
                  <a:tcPr marL="12583" marR="12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958491"/>
                  </a:ext>
                </a:extLst>
              </a:tr>
              <a:tr h="216943">
                <a:tc>
                  <a:txBody>
                    <a:bodyPr/>
                    <a:lstStyle/>
                    <a:p>
                      <a:pPr rtl="0" fontAlgn="ctr"/>
                      <a:r>
                        <a:rPr lang="en-US" sz="1200" b="1">
                          <a:effectLst/>
                        </a:rPr>
                        <a:t>School-Wide (Grades K-2)</a:t>
                      </a:r>
                    </a:p>
                  </a:txBody>
                  <a:tcPr marL="12583" marR="12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 dirty="0">
                          <a:effectLst/>
                        </a:rPr>
                        <a:t>130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21%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25%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22%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19%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12%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03968"/>
                  </a:ext>
                </a:extLst>
              </a:tr>
              <a:tr h="174866"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2583" marR="12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 dirty="0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27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33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28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25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16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5226183"/>
                  </a:ext>
                </a:extLst>
              </a:tr>
              <a:tr h="174866"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2583" marR="12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1461831"/>
                  </a:ext>
                </a:extLst>
              </a:tr>
              <a:tr h="174866">
                <a:tc>
                  <a:txBody>
                    <a:bodyPr/>
                    <a:lstStyle/>
                    <a:p>
                      <a:pPr rtl="0" fontAlgn="ctr"/>
                      <a:r>
                        <a:rPr lang="en-US" sz="1200" b="1">
                          <a:effectLst/>
                        </a:rPr>
                        <a:t>English Learner</a:t>
                      </a:r>
                    </a:p>
                  </a:txBody>
                  <a:tcPr marL="12583" marR="12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40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33%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 dirty="0">
                          <a:effectLst/>
                        </a:rPr>
                        <a:t>23%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25%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13%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5%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035812"/>
                  </a:ext>
                </a:extLst>
              </a:tr>
              <a:tr h="174866"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2583" marR="12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13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9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effectLst/>
                        </a:rPr>
                        <a:t>10</a:t>
                      </a:r>
                    </a:p>
                  </a:txBody>
                  <a:tcPr marL="12583" marR="12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5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2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2660184"/>
                  </a:ext>
                </a:extLst>
              </a:tr>
              <a:tr h="174866"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 dirty="0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2583" marR="12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0339588"/>
                  </a:ext>
                </a:extLst>
              </a:tr>
              <a:tr h="349731">
                <a:tc>
                  <a:txBody>
                    <a:bodyPr/>
                    <a:lstStyle/>
                    <a:p>
                      <a:pPr rtl="0" fontAlgn="ctr"/>
                      <a:r>
                        <a:rPr lang="en-US" sz="1200" b="1">
                          <a:effectLst/>
                        </a:rPr>
                        <a:t>Economically Disadvantaded</a:t>
                      </a:r>
                    </a:p>
                  </a:txBody>
                  <a:tcPr marL="12583" marR="12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111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22%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25%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22%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18%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13%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7122259"/>
                  </a:ext>
                </a:extLst>
              </a:tr>
              <a:tr h="174866"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2583" marR="12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 dirty="0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24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dirty="0">
                          <a:effectLst/>
                        </a:rPr>
                        <a:t>28</a:t>
                      </a:r>
                    </a:p>
                  </a:txBody>
                  <a:tcPr marL="12583" marR="12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>
                          <a:effectLst/>
                        </a:rPr>
                        <a:t>24</a:t>
                      </a:r>
                    </a:p>
                  </a:txBody>
                  <a:tcPr marL="12583" marR="12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20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14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365519"/>
                  </a:ext>
                </a:extLst>
              </a:tr>
              <a:tr h="174866"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2583" marR="12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3830709"/>
                  </a:ext>
                </a:extLst>
              </a:tr>
              <a:tr h="216943">
                <a:tc>
                  <a:txBody>
                    <a:bodyPr/>
                    <a:lstStyle/>
                    <a:p>
                      <a:pPr rtl="0" fontAlgn="ctr"/>
                      <a:r>
                        <a:rPr lang="en-US" sz="1200" b="1">
                          <a:effectLst/>
                        </a:rPr>
                        <a:t>Students with disability</a:t>
                      </a:r>
                    </a:p>
                  </a:txBody>
                  <a:tcPr marL="12583" marR="12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 dirty="0">
                          <a:effectLst/>
                        </a:rPr>
                        <a:t>9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44%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22%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22%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340563"/>
                  </a:ext>
                </a:extLst>
              </a:tr>
              <a:tr h="174866"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2583" marR="12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4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2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2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9352167"/>
                  </a:ext>
                </a:extLst>
              </a:tr>
              <a:tr h="174866"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 dirty="0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2583" marR="12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7215047"/>
                  </a:ext>
                </a:extLst>
              </a:tr>
              <a:tr h="174866">
                <a:tc>
                  <a:txBody>
                    <a:bodyPr/>
                    <a:lstStyle/>
                    <a:p>
                      <a:pPr rtl="0" fontAlgn="ctr"/>
                      <a:r>
                        <a:rPr lang="en-US" sz="1200" b="1">
                          <a:effectLst/>
                        </a:rPr>
                        <a:t>Hispanic or Latino</a:t>
                      </a:r>
                    </a:p>
                  </a:txBody>
                  <a:tcPr marL="12583" marR="12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125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20%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26%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22%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18%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13%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3452916"/>
                  </a:ext>
                </a:extLst>
              </a:tr>
              <a:tr h="174866"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2583" marR="12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 dirty="0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25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33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dirty="0">
                          <a:effectLst/>
                        </a:rPr>
                        <a:t>27</a:t>
                      </a:r>
                    </a:p>
                  </a:txBody>
                  <a:tcPr marL="12583" marR="12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23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16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6624206"/>
                  </a:ext>
                </a:extLst>
              </a:tr>
              <a:tr h="174866"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2583" marR="12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365121"/>
                  </a:ext>
                </a:extLst>
              </a:tr>
              <a:tr h="216943">
                <a:tc>
                  <a:txBody>
                    <a:bodyPr/>
                    <a:lstStyle/>
                    <a:p>
                      <a:pPr rtl="0" fontAlgn="ctr"/>
                      <a:r>
                        <a:rPr lang="en-US" sz="1200" b="1">
                          <a:effectLst/>
                        </a:rPr>
                        <a:t>Black or African American</a:t>
                      </a:r>
                    </a:p>
                  </a:txBody>
                  <a:tcPr marL="12583" marR="12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 dirty="0">
                          <a:effectLst/>
                        </a:rPr>
                        <a:t>4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50%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50%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817528"/>
                  </a:ext>
                </a:extLst>
              </a:tr>
              <a:tr h="174866"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2583" marR="12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2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2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3255627"/>
                  </a:ext>
                </a:extLst>
              </a:tr>
              <a:tr h="174866"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2583" marR="12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4730225"/>
                  </a:ext>
                </a:extLst>
              </a:tr>
              <a:tr h="216943">
                <a:tc>
                  <a:txBody>
                    <a:bodyPr/>
                    <a:lstStyle/>
                    <a:p>
                      <a:pPr rtl="0" fontAlgn="ctr"/>
                      <a:r>
                        <a:rPr lang="en-US" sz="1200" b="1">
                          <a:effectLst/>
                        </a:rPr>
                        <a:t>White, not Hispanic</a:t>
                      </a:r>
                    </a:p>
                  </a:txBody>
                  <a:tcPr marL="12583" marR="12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 dirty="0">
                          <a:effectLst/>
                        </a:rPr>
                        <a:t>1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100%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205739"/>
                  </a:ext>
                </a:extLst>
              </a:tr>
              <a:tr h="174866"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2583" marR="12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1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0889760"/>
                  </a:ext>
                </a:extLst>
              </a:tr>
              <a:tr h="174866"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2583" marR="12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DA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4035297"/>
                  </a:ext>
                </a:extLst>
              </a:tr>
              <a:tr h="174866">
                <a:tc>
                  <a:txBody>
                    <a:bodyPr/>
                    <a:lstStyle/>
                    <a:p>
                      <a:pPr rtl="0" fontAlgn="ctr"/>
                      <a:r>
                        <a:rPr lang="en-US" sz="1200" b="1">
                          <a:effectLst/>
                        </a:rPr>
                        <a:t>Asian</a:t>
                      </a:r>
                    </a:p>
                  </a:txBody>
                  <a:tcPr marL="12583" marR="12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 dirty="0">
                          <a:effectLst/>
                        </a:rPr>
                        <a:t>0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1">
                          <a:effectLst/>
                        </a:rPr>
                        <a:t>0%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7022800"/>
                  </a:ext>
                </a:extLst>
              </a:tr>
              <a:tr h="174866">
                <a:tc>
                  <a:txBody>
                    <a:bodyPr/>
                    <a:lstStyle/>
                    <a:p>
                      <a:pPr rtl="0" fontAlgn="ctr"/>
                      <a:endParaRPr lang="en-US" sz="1200" b="1">
                        <a:effectLst/>
                      </a:endParaRPr>
                    </a:p>
                  </a:txBody>
                  <a:tcPr marL="12583" marR="12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endParaRPr lang="en-US" sz="1200" b="1" dirty="0">
                        <a:effectLst/>
                      </a:endParaRP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>
                          <a:effectLst/>
                        </a:rPr>
                        <a:t>0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en-US" sz="1200" b="1" dirty="0">
                          <a:effectLst/>
                        </a:rPr>
                        <a:t>0</a:t>
                      </a:r>
                    </a:p>
                  </a:txBody>
                  <a:tcPr marL="12583" marR="12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7261106"/>
                  </a:ext>
                </a:extLst>
              </a:tr>
            </a:tbl>
          </a:graphicData>
        </a:graphic>
      </p:graphicFrame>
      <p:sp>
        <p:nvSpPr>
          <p:cNvPr id="12" name="Oval 11">
            <a:extLst>
              <a:ext uri="{FF2B5EF4-FFF2-40B4-BE49-F238E27FC236}">
                <a16:creationId xmlns:a16="http://schemas.microsoft.com/office/drawing/2014/main" id="{AA90F37C-40F6-4FCA-9E4E-550F3479F54B}"/>
              </a:ext>
            </a:extLst>
          </p:cNvPr>
          <p:cNvSpPr/>
          <p:nvPr/>
        </p:nvSpPr>
        <p:spPr>
          <a:xfrm>
            <a:off x="2679032" y="2194066"/>
            <a:ext cx="7338646" cy="961292"/>
          </a:xfrm>
          <a:prstGeom prst="ellipse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173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12" grpId="0" animBg="1"/>
    </p:bldLst>
  </p:timing>
</p:sld>
</file>

<file path=ppt/theme/theme1.xml><?xml version="1.0" encoding="utf-8"?>
<a:theme xmlns:a="http://schemas.openxmlformats.org/drawingml/2006/main" name="Educational subjects 16x9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0001127.potx" id="{6B18C398-4F76-4BDC-B8A4-D02A96E0AA82}" vid="{FBF1AC64-E511-41D2-AA23-0E693E79CD77}"/>
    </a:ext>
  </a:extLst>
</a:theme>
</file>

<file path=ppt/theme/theme2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3412</TotalTime>
  <Words>990</Words>
  <Application>Microsoft Office PowerPoint</Application>
  <PresentationFormat>Widescreen</PresentationFormat>
  <Paragraphs>500</Paragraphs>
  <Slides>14</Slides>
  <Notes>1</Notes>
  <HiddenSlides>1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Avenir</vt:lpstr>
      <vt:lpstr>Calibri</vt:lpstr>
      <vt:lpstr>Mali</vt:lpstr>
      <vt:lpstr>Wingdings</vt:lpstr>
      <vt:lpstr>Educational subjects 16x9</vt:lpstr>
      <vt:lpstr>PUENTE Charter  Board Meeting</vt:lpstr>
      <vt:lpstr>School Updates</vt:lpstr>
      <vt:lpstr>State Local Control Funding Formula Priorities </vt:lpstr>
      <vt:lpstr>LCAP Updates </vt:lpstr>
      <vt:lpstr>LCAP Updates </vt:lpstr>
      <vt:lpstr>LCAP Updates </vt:lpstr>
      <vt:lpstr>LCAP Updates </vt:lpstr>
      <vt:lpstr>LCAP Updates </vt:lpstr>
      <vt:lpstr>LCAP Updates </vt:lpstr>
      <vt:lpstr>LCAP Updates </vt:lpstr>
      <vt:lpstr>LCAP Updates </vt:lpstr>
      <vt:lpstr>LCAP Updates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Advisory Meetinf</dc:title>
  <dc:creator>Brenda Meza</dc:creator>
  <cp:lastModifiedBy>Jerome Greening</cp:lastModifiedBy>
  <cp:revision>39</cp:revision>
  <dcterms:created xsi:type="dcterms:W3CDTF">2022-09-13T15:41:12Z</dcterms:created>
  <dcterms:modified xsi:type="dcterms:W3CDTF">2022-09-20T23:20:39Z</dcterms:modified>
</cp:coreProperties>
</file>