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62" r:id="rId3"/>
    <p:sldId id="275" r:id="rId4"/>
    <p:sldId id="263" r:id="rId5"/>
    <p:sldId id="279" r:id="rId6"/>
    <p:sldId id="282" r:id="rId7"/>
    <p:sldId id="280" r:id="rId8"/>
    <p:sldId id="283" r:id="rId9"/>
    <p:sldId id="284" r:id="rId10"/>
    <p:sldId id="285" r:id="rId11"/>
    <p:sldId id="269" r:id="rId12"/>
    <p:sldId id="271" r:id="rId13"/>
    <p:sldId id="273" r:id="rId14"/>
    <p:sldId id="2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9A"/>
    <a:srgbClr val="005392"/>
    <a:srgbClr val="004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26" autoAdjust="0"/>
    <p:restoredTop sz="81949" autoAdjust="0"/>
  </p:normalViewPr>
  <p:slideViewPr>
    <p:cSldViewPr snapToGrid="0">
      <p:cViewPr varScale="1">
        <p:scale>
          <a:sx n="92" d="100"/>
          <a:sy n="92" d="100"/>
        </p:scale>
        <p:origin x="2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1) Credentialed Teachers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</dgm:pt>
    <dgm:pt modelId="{98302F07-D6A9-46A5-9807-EBF6C9F5B2DD}" type="pres">
      <dgm:prSet presAssocID="{082E8A29-955A-4C7C-A174-3E9DCD4DC89B}" presName="node" presStyleLbl="node1" presStyleIdx="0" presStyleCnt="1" custScaleX="65103" custScaleY="89716" custLinFactNeighborX="-19644" custLinFactNeighborY="-3347">
        <dgm:presLayoutVars>
          <dgm:bulletEnabled val="1"/>
        </dgm:presLayoutVars>
      </dgm:prSet>
      <dgm:spPr/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r>
            <a:rPr lang="en-US" dirty="0"/>
            <a:t>2) Access to Common Core State Standards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r>
            <a:rPr lang="en-US" dirty="0"/>
            <a:t>Williams Oversight</a:t>
          </a:r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r>
            <a:rPr lang="en-US" dirty="0"/>
            <a:t>3) Promotion of Parent Involvement</a:t>
          </a:r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r>
            <a:rPr lang="en-US" dirty="0"/>
            <a:t>Monthly PUENTE Community Workshops</a:t>
          </a:r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26EA9D33-F6D6-4E10-9946-0B29FE334ADE}">
      <dgm:prSet phldrT="[Text]"/>
      <dgm:spPr/>
      <dgm:t>
        <a:bodyPr/>
        <a:lstStyle/>
        <a:p>
          <a:r>
            <a:rPr lang="en-US" dirty="0"/>
            <a:t>Monthly Coffee with the Principal (in person option-NEW) </a:t>
          </a:r>
        </a:p>
      </dgm:t>
    </dgm:pt>
    <dgm:pt modelId="{BC39EB53-5434-4423-851E-59E0D551F973}" type="parTrans" cxnId="{270F3C52-7127-43F2-BC39-43A8898BF812}">
      <dgm:prSet/>
      <dgm:spPr/>
      <dgm:t>
        <a:bodyPr/>
        <a:lstStyle/>
        <a:p>
          <a:endParaRPr lang="en-US"/>
        </a:p>
      </dgm:t>
    </dgm:pt>
    <dgm:pt modelId="{377C0001-6246-4928-85DB-396BEFC6C157}" type="sibTrans" cxnId="{270F3C52-7127-43F2-BC39-43A8898BF812}">
      <dgm:prSet/>
      <dgm:spPr/>
      <dgm:t>
        <a:bodyPr/>
        <a:lstStyle/>
        <a:p>
          <a:endParaRPr lang="en-US"/>
        </a:p>
      </dgm:t>
    </dgm:pt>
    <dgm:pt modelId="{2CF91261-40AF-4EAF-B6BF-51D90ADD704A}">
      <dgm:prSet phldrT="[Text]"/>
      <dgm:spPr/>
      <dgm:t>
        <a:bodyPr/>
        <a:lstStyle/>
        <a:p>
          <a:r>
            <a:rPr lang="en-US" dirty="0"/>
            <a:t>Student Led Conferences - NEW</a:t>
          </a:r>
        </a:p>
      </dgm:t>
    </dgm:pt>
    <dgm:pt modelId="{701F07F0-7707-41F6-BE18-EE4DB2D161C3}" type="parTrans" cxnId="{FD7EAF00-79F0-41B1-96C1-0BB9C8AC5B70}">
      <dgm:prSet/>
      <dgm:spPr/>
      <dgm:t>
        <a:bodyPr/>
        <a:lstStyle/>
        <a:p>
          <a:endParaRPr lang="en-US"/>
        </a:p>
      </dgm:t>
    </dgm:pt>
    <dgm:pt modelId="{9B5B2A37-572C-46C4-BA1F-90C0E674D925}" type="sibTrans" cxnId="{FD7EAF00-79F0-41B1-96C1-0BB9C8AC5B70}">
      <dgm:prSet/>
      <dgm:spPr/>
      <dgm:t>
        <a:bodyPr/>
        <a:lstStyle/>
        <a:p>
          <a:endParaRPr lang="en-US"/>
        </a:p>
      </dgm:t>
    </dgm:pt>
    <dgm:pt modelId="{D976B185-2044-4C6E-85D5-CA5B87A06D60}">
      <dgm:prSet phldrT="[Text]"/>
      <dgm:spPr/>
      <dgm:t>
        <a:bodyPr/>
        <a:lstStyle/>
        <a:p>
          <a:r>
            <a:rPr lang="en-US" dirty="0"/>
            <a:t>Evidence of Instructional Materials Sufficiency </a:t>
          </a:r>
        </a:p>
      </dgm:t>
    </dgm:pt>
    <dgm:pt modelId="{90562FE1-3FE5-480D-A14B-952F9F14F095}" type="parTrans" cxnId="{25D28600-CB27-422E-BA23-75C2D3D4BDD8}">
      <dgm:prSet/>
      <dgm:spPr/>
      <dgm:t>
        <a:bodyPr/>
        <a:lstStyle/>
        <a:p>
          <a:endParaRPr lang="en-US"/>
        </a:p>
      </dgm:t>
    </dgm:pt>
    <dgm:pt modelId="{296C5B45-E1F5-46F1-9E9D-0E06D2D1CF20}" type="sibTrans" cxnId="{25D28600-CB27-422E-BA23-75C2D3D4BDD8}">
      <dgm:prSet/>
      <dgm:spPr/>
      <dgm:t>
        <a:bodyPr/>
        <a:lstStyle/>
        <a:p>
          <a:endParaRPr lang="en-US"/>
        </a:p>
      </dgm:t>
    </dgm:pt>
    <dgm:pt modelId="{C07CFB34-9A4D-4097-BD90-6203B86AD4E9}">
      <dgm:prSet phldrT="[Text]"/>
      <dgm:spPr/>
      <dgm:t>
        <a:bodyPr/>
        <a:lstStyle/>
        <a:p>
          <a:r>
            <a:rPr lang="en-US" dirty="0"/>
            <a:t>Facilities – 97.75% </a:t>
          </a:r>
        </a:p>
      </dgm:t>
    </dgm:pt>
    <dgm:pt modelId="{7AD6CE1F-DE36-4A5B-B4E9-3382DFAC445B}" type="parTrans" cxnId="{AA205475-18B3-4B22-B799-261411B3E3C7}">
      <dgm:prSet/>
      <dgm:spPr/>
      <dgm:t>
        <a:bodyPr/>
        <a:lstStyle/>
        <a:p>
          <a:endParaRPr lang="en-US"/>
        </a:p>
      </dgm:t>
    </dgm:pt>
    <dgm:pt modelId="{46F36B0E-C734-41F7-B6EF-3480F5C52EDC}" type="sibTrans" cxnId="{AA205475-18B3-4B22-B799-261411B3E3C7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</dgm:pt>
    <dgm:pt modelId="{98302F07-D6A9-46A5-9807-EBF6C9F5B2DD}" type="pres">
      <dgm:prSet presAssocID="{082E8A29-955A-4C7C-A174-3E9DCD4DC89B}" presName="node" presStyleLbl="node1" presStyleIdx="0" presStyleCnt="2" custLinFactX="-1848" custLinFactNeighborX="-100000" custLinFactNeighborY="-4581">
        <dgm:presLayoutVars>
          <dgm:bulletEnabled val="1"/>
        </dgm:presLayoutVars>
      </dgm:prSet>
      <dgm:spPr/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>
        <dgm:presLayoutVars>
          <dgm:bulletEnabled val="1"/>
        </dgm:presLayoutVars>
      </dgm:prSet>
      <dgm:spPr/>
    </dgm:pt>
  </dgm:ptLst>
  <dgm:cxnLst>
    <dgm:cxn modelId="{25D28600-CB27-422E-BA23-75C2D3D4BDD8}" srcId="{23A0DE4A-FE92-496E-B335-3433CEFB74E9}" destId="{D976B185-2044-4C6E-85D5-CA5B87A06D60}" srcOrd="0" destOrd="0" parTransId="{90562FE1-3FE5-480D-A14B-952F9F14F095}" sibTransId="{296C5B45-E1F5-46F1-9E9D-0E06D2D1CF20}"/>
    <dgm:cxn modelId="{FD7EAF00-79F0-41B1-96C1-0BB9C8AC5B70}" srcId="{B6E26FFC-9977-4BBC-BEC7-3D6B63754E52}" destId="{2CF91261-40AF-4EAF-B6BF-51D90ADD704A}" srcOrd="2" destOrd="0" parTransId="{701F07F0-7707-41F6-BE18-EE4DB2D161C3}" sibTransId="{9B5B2A37-572C-46C4-BA1F-90C0E674D925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A2740C5D-3247-4431-8154-66A48181B646}" type="presOf" srcId="{C07CFB34-9A4D-4097-BD90-6203B86AD4E9}" destId="{98302F07-D6A9-46A5-9807-EBF6C9F5B2DD}" srcOrd="0" destOrd="3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F4F3BD4C-7DE7-449F-8ECF-B43B2B86F2EB}" type="presOf" srcId="{CBCC21F5-552F-4D39-812E-6FCD4A366F58}" destId="{DAD9059A-916A-4916-A2A8-B42491568DD3}" srcOrd="0" destOrd="1" presId="urn:microsoft.com/office/officeart/2005/8/layout/hList6"/>
    <dgm:cxn modelId="{270F3C52-7127-43F2-BC39-43A8898BF812}" srcId="{B6E26FFC-9977-4BBC-BEC7-3D6B63754E52}" destId="{26EA9D33-F6D6-4E10-9946-0B29FE334ADE}" srcOrd="1" destOrd="0" parTransId="{BC39EB53-5434-4423-851E-59E0D551F973}" sibTransId="{377C0001-6246-4928-85DB-396BEFC6C157}"/>
    <dgm:cxn modelId="{AA205475-18B3-4B22-B799-261411B3E3C7}" srcId="{23A0DE4A-FE92-496E-B335-3433CEFB74E9}" destId="{C07CFB34-9A4D-4097-BD90-6203B86AD4E9}" srcOrd="1" destOrd="0" parTransId="{7AD6CE1F-DE36-4A5B-B4E9-3382DFAC445B}" sibTransId="{46F36B0E-C734-41F7-B6EF-3480F5C52EDC}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FB946AC4-10D9-4F5C-A13D-9D5BDC36106A}" type="presOf" srcId="{26EA9D33-F6D6-4E10-9946-0B29FE334ADE}" destId="{DAD9059A-916A-4916-A2A8-B42491568DD3}" srcOrd="0" destOrd="2" presId="urn:microsoft.com/office/officeart/2005/8/layout/hList6"/>
    <dgm:cxn modelId="{22E57BCA-3605-4EA8-8F2B-2D42C8BCFF69}" type="presOf" srcId="{2CF91261-40AF-4EAF-B6BF-51D90ADD704A}" destId="{DAD9059A-916A-4916-A2A8-B42491568DD3}" srcOrd="0" destOrd="3" presId="urn:microsoft.com/office/officeart/2005/8/layout/hList6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427124FF-FD1E-4AE1-AD26-8041777E1BDD}" type="presOf" srcId="{D976B185-2044-4C6E-85D5-CA5B87A06D60}" destId="{98302F07-D6A9-46A5-9807-EBF6C9F5B2DD}" srcOrd="0" destOrd="2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5) Attendance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/>
      <dgm:t>
        <a:bodyPr/>
        <a:lstStyle/>
        <a:p>
          <a:pPr algn="l"/>
          <a:r>
            <a:rPr lang="en-US" sz="2300" dirty="0"/>
            <a:t>6) Suspension/Expulsion</a:t>
          </a:r>
        </a:p>
        <a:p>
          <a:pPr algn="ctr"/>
          <a:r>
            <a:rPr lang="en-US" sz="1800" dirty="0"/>
            <a:t>0% </a:t>
          </a:r>
        </a:p>
        <a:p>
          <a:pPr algn="ctr"/>
          <a:endParaRPr lang="en-US" sz="3200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 custT="1"/>
      <dgm:spPr/>
      <dgm:t>
        <a:bodyPr/>
        <a:lstStyle/>
        <a:p>
          <a:r>
            <a:rPr lang="en-US" sz="1800" dirty="0"/>
            <a:t>Month 1 – 94.6% </a:t>
          </a:r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311B16A3-DAF9-48FD-BAF7-451B0DEBF64A}">
      <dgm:prSet phldrT="[Text]" custT="1"/>
      <dgm:spPr/>
      <dgm:t>
        <a:bodyPr/>
        <a:lstStyle/>
        <a:p>
          <a:r>
            <a:rPr lang="en-US" sz="1800" dirty="0"/>
            <a:t>Month 2 – 92.79%</a:t>
          </a:r>
        </a:p>
      </dgm:t>
    </dgm:pt>
    <dgm:pt modelId="{64076A8C-D95E-4665-A600-3FFC4008CEC0}" type="parTrans" cxnId="{5A016231-1572-4D65-A7DB-5292033D068E}">
      <dgm:prSet/>
      <dgm:spPr/>
      <dgm:t>
        <a:bodyPr/>
        <a:lstStyle/>
        <a:p>
          <a:endParaRPr lang="en-US"/>
        </a:p>
      </dgm:t>
    </dgm:pt>
    <dgm:pt modelId="{6A3CBE12-29BF-416B-8E8A-FB6CEDEAC02D}" type="sibTrans" cxnId="{5A016231-1572-4D65-A7DB-5292033D068E}">
      <dgm:prSet/>
      <dgm:spPr/>
      <dgm:t>
        <a:bodyPr/>
        <a:lstStyle/>
        <a:p>
          <a:endParaRPr lang="en-US"/>
        </a:p>
      </dgm:t>
    </dgm:pt>
    <dgm:pt modelId="{ED51FD26-8BCA-44AC-9687-00FB7103CCC2}">
      <dgm:prSet phldrT="[Text]" custT="1"/>
      <dgm:spPr/>
      <dgm:t>
        <a:bodyPr/>
        <a:lstStyle/>
        <a:p>
          <a:r>
            <a:rPr lang="en-US" sz="1800" dirty="0"/>
            <a:t>Month 3 – 89.48%</a:t>
          </a:r>
        </a:p>
      </dgm:t>
    </dgm:pt>
    <dgm:pt modelId="{1F9CCDA4-8E85-43F7-85BC-4A3DC966D6C6}" type="parTrans" cxnId="{81604869-86B5-4608-A106-52ABFACB14A0}">
      <dgm:prSet/>
      <dgm:spPr/>
      <dgm:t>
        <a:bodyPr/>
        <a:lstStyle/>
        <a:p>
          <a:endParaRPr lang="en-US"/>
        </a:p>
      </dgm:t>
    </dgm:pt>
    <dgm:pt modelId="{E9297FA7-9616-46B1-93A5-6940D5A1FF2B}" type="sibTrans" cxnId="{81604869-86B5-4608-A106-52ABFACB14A0}">
      <dgm:prSet/>
      <dgm:spPr/>
      <dgm:t>
        <a:bodyPr/>
        <a:lstStyle/>
        <a:p>
          <a:endParaRPr lang="en-US"/>
        </a:p>
      </dgm:t>
    </dgm:pt>
    <dgm:pt modelId="{15532FB0-501F-4DCC-8417-5C5DAA0D51B5}">
      <dgm:prSet phldrT="[Text]" custT="1"/>
      <dgm:spPr/>
      <dgm:t>
        <a:bodyPr/>
        <a:lstStyle/>
        <a:p>
          <a:r>
            <a:rPr lang="en-US" sz="1800" dirty="0"/>
            <a:t>Challenges: Flu, COVID, RSV </a:t>
          </a:r>
        </a:p>
      </dgm:t>
    </dgm:pt>
    <dgm:pt modelId="{07BECD69-5B42-4478-BB1F-B2008BFCAA39}" type="parTrans" cxnId="{1F632AA4-8366-4A6A-BA09-2F6F03DE65F0}">
      <dgm:prSet/>
      <dgm:spPr/>
      <dgm:t>
        <a:bodyPr/>
        <a:lstStyle/>
        <a:p>
          <a:endParaRPr lang="en-US"/>
        </a:p>
      </dgm:t>
    </dgm:pt>
    <dgm:pt modelId="{A08F2098-EEE8-4E1E-B4A8-34B508A44317}" type="sibTrans" cxnId="{1F632AA4-8366-4A6A-BA09-2F6F03DE65F0}">
      <dgm:prSet/>
      <dgm:spPr/>
      <dgm:t>
        <a:bodyPr/>
        <a:lstStyle/>
        <a:p>
          <a:endParaRPr lang="en-US"/>
        </a:p>
      </dgm:t>
    </dgm:pt>
    <dgm:pt modelId="{042D4537-E687-4DA8-B99D-BCCEA0BFC16C}">
      <dgm:prSet phldrT="[Text]" custT="1"/>
      <dgm:spPr/>
      <dgm:t>
        <a:bodyPr/>
        <a:lstStyle/>
        <a:p>
          <a:endParaRPr lang="en-US" sz="1800" dirty="0"/>
        </a:p>
      </dgm:t>
    </dgm:pt>
    <dgm:pt modelId="{40FE93A2-72F9-472E-A909-4FE357016F27}" type="parTrans" cxnId="{B175AD89-F466-49FC-864A-4E9DCBBE8564}">
      <dgm:prSet/>
      <dgm:spPr/>
      <dgm:t>
        <a:bodyPr/>
        <a:lstStyle/>
        <a:p>
          <a:endParaRPr lang="en-US"/>
        </a:p>
      </dgm:t>
    </dgm:pt>
    <dgm:pt modelId="{D4FBB45B-5E71-445E-9745-31B6135BA7AD}" type="sibTrans" cxnId="{B175AD89-F466-49FC-864A-4E9DCBBE8564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</dgm:pt>
    <dgm:pt modelId="{98302F07-D6A9-46A5-9807-EBF6C9F5B2DD}" type="pres">
      <dgm:prSet presAssocID="{082E8A29-955A-4C7C-A174-3E9DCD4DC89B}" presName="node" presStyleLbl="node1" presStyleIdx="0" presStyleCnt="2" custScaleX="75318" custLinFactNeighborX="38568" custLinFactNeighborY="-1182">
        <dgm:presLayoutVars>
          <dgm:bulletEnabled val="1"/>
        </dgm:presLayoutVars>
      </dgm:prSet>
      <dgm:spPr/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 custScaleX="92793">
        <dgm:presLayoutVars>
          <dgm:bulletEnabled val="1"/>
        </dgm:presLayoutVars>
      </dgm:prSet>
      <dgm:spPr/>
    </dgm:pt>
  </dgm:ptLst>
  <dgm:cxnLst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5A016231-1572-4D65-A7DB-5292033D068E}" srcId="{082E8A29-955A-4C7C-A174-3E9DCD4DC89B}" destId="{311B16A3-DAF9-48FD-BAF7-451B0DEBF64A}" srcOrd="1" destOrd="0" parTransId="{64076A8C-D95E-4665-A600-3FFC4008CEC0}" sibTransId="{6A3CBE12-29BF-416B-8E8A-FB6CEDEAC02D}"/>
    <dgm:cxn modelId="{0AA20547-26B6-468F-A613-256847B6EE6E}" type="presOf" srcId="{ED51FD26-8BCA-44AC-9687-00FB7103CCC2}" destId="{98302F07-D6A9-46A5-9807-EBF6C9F5B2DD}" srcOrd="0" destOrd="3" presId="urn:microsoft.com/office/officeart/2005/8/layout/hList6"/>
    <dgm:cxn modelId="{35C71648-00D3-4031-8AE6-7384AB6D588D}" type="presOf" srcId="{15532FB0-501F-4DCC-8417-5C5DAA0D51B5}" destId="{98302F07-D6A9-46A5-9807-EBF6C9F5B2DD}" srcOrd="0" destOrd="5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81604869-86B5-4608-A106-52ABFACB14A0}" srcId="{082E8A29-955A-4C7C-A174-3E9DCD4DC89B}" destId="{ED51FD26-8BCA-44AC-9687-00FB7103CCC2}" srcOrd="2" destOrd="0" parTransId="{1F9CCDA4-8E85-43F7-85BC-4A3DC966D6C6}" sibTransId="{E9297FA7-9616-46B1-93A5-6940D5A1FF2B}"/>
    <dgm:cxn modelId="{F7320B71-9660-4B1B-B48B-FD509AAB3EFA}" type="presOf" srcId="{311B16A3-DAF9-48FD-BAF7-451B0DEBF64A}" destId="{98302F07-D6A9-46A5-9807-EBF6C9F5B2DD}" srcOrd="0" destOrd="2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B175AD89-F466-49FC-864A-4E9DCBBE8564}" srcId="{082E8A29-955A-4C7C-A174-3E9DCD4DC89B}" destId="{042D4537-E687-4DA8-B99D-BCCEA0BFC16C}" srcOrd="3" destOrd="0" parTransId="{40FE93A2-72F9-472E-A909-4FE357016F27}" sibTransId="{D4FBB45B-5E71-445E-9745-31B6135BA7AD}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1F632AA4-8366-4A6A-BA09-2F6F03DE65F0}" srcId="{082E8A29-955A-4C7C-A174-3E9DCD4DC89B}" destId="{15532FB0-501F-4DCC-8417-5C5DAA0D51B5}" srcOrd="4" destOrd="0" parTransId="{07BECD69-5B42-4478-BB1F-B2008BFCAA39}" sibTransId="{A08F2098-EEE8-4E1E-B4A8-34B508A44317}"/>
    <dgm:cxn modelId="{168F33C3-D46E-4731-A7B3-B2377C7CE727}" type="presOf" srcId="{042D4537-E687-4DA8-B99D-BCCEA0BFC16C}" destId="{98302F07-D6A9-46A5-9807-EBF6C9F5B2DD}" srcOrd="0" destOrd="4" presId="urn:microsoft.com/office/officeart/2005/8/layout/hList6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7) Academic Program Plan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4F4351A2-F2EA-4A78-8A62-2F6C0B1C860F}">
      <dgm:prSet phldrT="[Text]" custT="1"/>
      <dgm:spPr/>
      <dgm:t>
        <a:bodyPr/>
        <a:lstStyle/>
        <a:p>
          <a:r>
            <a:rPr lang="en-US" sz="1400" dirty="0"/>
            <a:t>Music &amp; Dance Performance during Winter Showcase</a:t>
          </a:r>
          <a:endParaRPr lang="en-US" sz="1800" dirty="0"/>
        </a:p>
      </dgm:t>
    </dgm:pt>
    <dgm:pt modelId="{B8E698B7-0D0F-4615-BA3D-DDAA8EBBB453}" type="parTrans" cxnId="{96CDC437-BBD2-4414-9282-929C03AA0F47}">
      <dgm:prSet/>
      <dgm:spPr/>
      <dgm:t>
        <a:bodyPr/>
        <a:lstStyle/>
        <a:p>
          <a:endParaRPr lang="en-US"/>
        </a:p>
      </dgm:t>
    </dgm:pt>
    <dgm:pt modelId="{281A8B61-19D1-4F1C-BEA6-EBAD0FB72975}" type="sibTrans" cxnId="{96CDC437-BBD2-4414-9282-929C03AA0F47}">
      <dgm:prSet/>
      <dgm:spPr/>
      <dgm:t>
        <a:bodyPr/>
        <a:lstStyle/>
        <a:p>
          <a:endParaRPr lang="en-US"/>
        </a:p>
      </dgm:t>
    </dgm:pt>
    <dgm:pt modelId="{6EEAA8CD-3834-4F95-AA20-E87192CF7C7E}">
      <dgm:prSet phldrT="[Text]" custT="1"/>
      <dgm:spPr/>
      <dgm:t>
        <a:bodyPr/>
        <a:lstStyle/>
        <a:p>
          <a:r>
            <a:rPr lang="en-US" sz="1400" dirty="0"/>
            <a:t>Go Guardian Software</a:t>
          </a:r>
          <a:endParaRPr lang="en-US" sz="1800" dirty="0"/>
        </a:p>
      </dgm:t>
    </dgm:pt>
    <dgm:pt modelId="{6F3A7D95-2043-4283-BA7A-BD9593E3049B}" type="parTrans" cxnId="{4E22A15D-1766-4136-84A0-09637E8418FF}">
      <dgm:prSet/>
      <dgm:spPr/>
      <dgm:t>
        <a:bodyPr/>
        <a:lstStyle/>
        <a:p>
          <a:endParaRPr lang="en-US"/>
        </a:p>
      </dgm:t>
    </dgm:pt>
    <dgm:pt modelId="{1692CA56-F21B-432B-8B08-05D305DE6529}" type="sibTrans" cxnId="{4E22A15D-1766-4136-84A0-09637E8418FF}">
      <dgm:prSet/>
      <dgm:spPr/>
      <dgm:t>
        <a:bodyPr/>
        <a:lstStyle/>
        <a:p>
          <a:endParaRPr lang="en-US"/>
        </a:p>
      </dgm:t>
    </dgm:pt>
    <dgm:pt modelId="{E070B719-9C6A-441C-B296-DEE5523C8550}">
      <dgm:prSet phldrT="[Text]" custT="1"/>
      <dgm:spPr/>
      <dgm:t>
        <a:bodyPr/>
        <a:lstStyle/>
        <a:p>
          <a:r>
            <a:rPr lang="en-US" sz="1400" dirty="0"/>
            <a:t> SPED- Cyclical Monitoring for Small LEAs</a:t>
          </a:r>
          <a:endParaRPr lang="en-US" sz="1800" dirty="0"/>
        </a:p>
      </dgm:t>
    </dgm:pt>
    <dgm:pt modelId="{DB24C274-F84F-47EF-A874-CCC6C85EBA70}" type="parTrans" cxnId="{A3D2542D-8F0F-4136-9216-C04E486BA070}">
      <dgm:prSet/>
      <dgm:spPr/>
      <dgm:t>
        <a:bodyPr/>
        <a:lstStyle/>
        <a:p>
          <a:endParaRPr lang="en-US"/>
        </a:p>
      </dgm:t>
    </dgm:pt>
    <dgm:pt modelId="{C1A19076-A270-4E2B-BE24-379A4E6ABF45}" type="sibTrans" cxnId="{A3D2542D-8F0F-4136-9216-C04E486BA070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</dgm:pt>
    <dgm:pt modelId="{98302F07-D6A9-46A5-9807-EBF6C9F5B2DD}" type="pres">
      <dgm:prSet presAssocID="{082E8A29-955A-4C7C-A174-3E9DCD4DC89B}" presName="node" presStyleLbl="node1" presStyleIdx="0" presStyleCnt="1" custScaleX="100000" custLinFactNeighborX="-651">
        <dgm:presLayoutVars>
          <dgm:bulletEnabled val="1"/>
        </dgm:presLayoutVars>
      </dgm:prSet>
      <dgm:spPr/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352C8526-6EAE-4D0F-AF0D-D237640CE175}" type="presOf" srcId="{4F4351A2-F2EA-4A78-8A62-2F6C0B1C860F}" destId="{98302F07-D6A9-46A5-9807-EBF6C9F5B2DD}" srcOrd="0" destOrd="1" presId="urn:microsoft.com/office/officeart/2005/8/layout/hList6"/>
    <dgm:cxn modelId="{A3D2542D-8F0F-4136-9216-C04E486BA070}" srcId="{082E8A29-955A-4C7C-A174-3E9DCD4DC89B}" destId="{E070B719-9C6A-441C-B296-DEE5523C8550}" srcOrd="2" destOrd="0" parTransId="{DB24C274-F84F-47EF-A874-CCC6C85EBA70}" sibTransId="{C1A19076-A270-4E2B-BE24-379A4E6ABF45}"/>
    <dgm:cxn modelId="{96CDC437-BBD2-4414-9282-929C03AA0F47}" srcId="{082E8A29-955A-4C7C-A174-3E9DCD4DC89B}" destId="{4F4351A2-F2EA-4A78-8A62-2F6C0B1C860F}" srcOrd="0" destOrd="0" parTransId="{B8E698B7-0D0F-4615-BA3D-DDAA8EBBB453}" sibTransId="{281A8B61-19D1-4F1C-BEA6-EBAD0FB72975}"/>
    <dgm:cxn modelId="{4E22A15D-1766-4136-84A0-09637E8418FF}" srcId="{082E8A29-955A-4C7C-A174-3E9DCD4DC89B}" destId="{6EEAA8CD-3834-4F95-AA20-E87192CF7C7E}" srcOrd="1" destOrd="0" parTransId="{6F3A7D95-2043-4283-BA7A-BD9593E3049B}" sibTransId="{1692CA56-F21B-432B-8B08-05D305DE6529}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15E605AD-9E92-480B-B2BF-9C87A01AE138}" type="presOf" srcId="{6EEAA8CD-3834-4F95-AA20-E87192CF7C7E}" destId="{98302F07-D6A9-46A5-9807-EBF6C9F5B2DD}" srcOrd="0" destOrd="2" presId="urn:microsoft.com/office/officeart/2005/8/layout/hList6"/>
    <dgm:cxn modelId="{3F7627E1-33BA-4FAA-92F3-BDD9CD4AE439}" type="presOf" srcId="{E070B719-9C6A-441C-B296-DEE5523C8550}" destId="{98302F07-D6A9-46A5-9807-EBF6C9F5B2DD}" srcOrd="0" destOrd="3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8) Student Outcomes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B08B31E-3499-40FD-9E17-71E76AC8A25D}">
      <dgm:prSet phldrT="[Text]" custT="1"/>
      <dgm:spPr/>
      <dgm:t>
        <a:bodyPr/>
        <a:lstStyle/>
        <a:p>
          <a:endParaRPr lang="en-US" sz="2300" dirty="0"/>
        </a:p>
        <a:p>
          <a:endParaRPr lang="en-US" sz="2300" dirty="0"/>
        </a:p>
      </dgm:t>
    </dgm:pt>
    <dgm:pt modelId="{F8DC8A27-8876-4DE3-B94D-3E84A7AA685F}" type="parTrans" cxnId="{683BDF21-F30C-4582-B2AB-1B895BFAB0C9}">
      <dgm:prSet/>
      <dgm:spPr/>
      <dgm:t>
        <a:bodyPr/>
        <a:lstStyle/>
        <a:p>
          <a:endParaRPr lang="en-US"/>
        </a:p>
      </dgm:t>
    </dgm:pt>
    <dgm:pt modelId="{0E0418B6-4312-47F8-987D-306914F19D75}" type="sibTrans" cxnId="{683BDF21-F30C-4582-B2AB-1B895BFAB0C9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</dgm:pt>
    <dgm:pt modelId="{98302F07-D6A9-46A5-9807-EBF6C9F5B2DD}" type="pres">
      <dgm:prSet presAssocID="{082E8A29-955A-4C7C-A174-3E9DCD4DC89B}" presName="node" presStyleLbl="node1" presStyleIdx="0" presStyleCnt="1" custScaleX="100000" custLinFactNeighborX="-651">
        <dgm:presLayoutVars>
          <dgm:bulletEnabled val="1"/>
        </dgm:presLayoutVars>
      </dgm:prSet>
      <dgm:spPr/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683BDF21-F30C-4582-B2AB-1B895BFAB0C9}" srcId="{082E8A29-955A-4C7C-A174-3E9DCD4DC89B}" destId="{6B08B31E-3499-40FD-9E17-71E76AC8A25D}" srcOrd="0" destOrd="0" parTransId="{F8DC8A27-8876-4DE3-B94D-3E84A7AA685F}" sibTransId="{0E0418B6-4312-47F8-987D-306914F19D75}"/>
    <dgm:cxn modelId="{616ACB45-1927-4A01-93C7-782FA29ED4F5}" type="presOf" srcId="{6B08B31E-3499-40FD-9E17-71E76AC8A25D}" destId="{98302F07-D6A9-46A5-9807-EBF6C9F5B2DD}" srcOrd="0" destOrd="1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109195" y="159773"/>
          <a:ext cx="2527945" cy="230955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1) Credentialed Teachers</a:t>
          </a:r>
        </a:p>
      </dsp:txBody>
      <dsp:txXfrm rot="5400000">
        <a:off x="1" y="556166"/>
        <a:ext cx="2309554" cy="15167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47313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5965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2) Access to Common Core State Standards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Williams Oversight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Evidence of Instructional Materials Sufficiency 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Facilities – 97.75% </a:t>
          </a:r>
        </a:p>
      </dsp:txBody>
      <dsp:txXfrm rot="5400000">
        <a:off x="0" y="727979"/>
        <a:ext cx="3734522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4065807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5965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3) Promotion of Parent Involvement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Monthly PUENTE Community Workshops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Monthly Coffee with the Principal (in person option-NEW)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Student Led Conferences - NEW</a:t>
          </a:r>
        </a:p>
      </dsp:txBody>
      <dsp:txXfrm rot="5400000">
        <a:off x="4018494" y="727979"/>
        <a:ext cx="3734522" cy="21839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28363" y="156820"/>
          <a:ext cx="3639895" cy="332625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5) Attendance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Month 1 – 94.6%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Month 2 – 92.79%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Month 3 – 89.48%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Challenges: Flu, COVID, RSV </a:t>
          </a:r>
        </a:p>
      </dsp:txBody>
      <dsp:txXfrm rot="5400000">
        <a:off x="128458" y="727978"/>
        <a:ext cx="3326254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3887239" y="-229052"/>
          <a:ext cx="3639895" cy="4097999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6) Suspension/Expulsion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0%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200" kern="1200" dirty="0"/>
        </a:p>
      </dsp:txBody>
      <dsp:txXfrm rot="5400000">
        <a:off x="3658187" y="727979"/>
        <a:ext cx="4097999" cy="21839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508159" y="-1508159"/>
          <a:ext cx="3692399" cy="6708717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7) Academic Program Plan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Music &amp; Dance Performance during Winter Showcase</a:t>
          </a:r>
          <a:endParaRPr 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Go Guardian Software</a:t>
          </a:r>
          <a:endParaRPr lang="en-US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 SPED- Cyclical Monitoring for Small LEAs</a:t>
          </a:r>
          <a:endParaRPr lang="en-US" sz="1800" kern="1200" dirty="0"/>
        </a:p>
      </dsp:txBody>
      <dsp:txXfrm rot="5400000">
        <a:off x="0" y="738480"/>
        <a:ext cx="6708717" cy="22154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5705" y="-15705"/>
          <a:ext cx="3692399" cy="3723809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8) Student Outcomes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300" kern="1200" dirty="0"/>
        </a:p>
      </dsp:txBody>
      <dsp:txXfrm rot="5400000">
        <a:off x="0" y="738480"/>
        <a:ext cx="3723809" cy="2215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11/30/2022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11/30/2022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81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17e23d45cdd_0_6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17e23d45cdd_0_690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200" cy="41835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3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554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11/30/2022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pencil - Dark paper">
  <p:cSld name="One pencil - Dark paper">
    <p:bg>
      <p:bgPr>
        <a:solidFill>
          <a:schemeClr val="accent5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9200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11553372" y="169705"/>
            <a:ext cx="435600" cy="3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lt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8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11/30/2022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11/30/2022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en-US" dirty="0">
                <a:solidFill>
                  <a:srgbClr val="005392"/>
                </a:solidFill>
              </a:rPr>
              <a:t>PUENTE Charter </a:t>
            </a:r>
            <a:br>
              <a:rPr lang="en-US" dirty="0">
                <a:solidFill>
                  <a:srgbClr val="005392"/>
                </a:solidFill>
              </a:rPr>
            </a:br>
            <a:r>
              <a:rPr lang="en-US" dirty="0">
                <a:solidFill>
                  <a:srgbClr val="005392"/>
                </a:solidFill>
              </a:rPr>
              <a:t>Board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005392"/>
                </a:solidFill>
              </a:rPr>
              <a:t>December 7, 2022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75083D3-6CAD-48DF-8C50-9D2C8E0E3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953" y="2158196"/>
            <a:ext cx="9278434" cy="469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B5BA74-ABAF-4366-8F49-7CEBEDBE5972}"/>
              </a:ext>
            </a:extLst>
          </p:cNvPr>
          <p:cNvSpPr txBox="1"/>
          <p:nvPr/>
        </p:nvSpPr>
        <p:spPr>
          <a:xfrm>
            <a:off x="3049043" y="853568"/>
            <a:ext cx="60939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2"/>
                </a:solidFill>
                <a:latin typeface="Mali"/>
              </a:rPr>
              <a:t>PUENTE Charter Elementary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Pupil Outcomes  </a:t>
            </a:r>
            <a:endParaRPr lang="en-US" sz="18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</a:t>
            </a:r>
            <a:endParaRPr lang="en-US" sz="1800" b="0" dirty="0">
              <a:solidFill>
                <a:schemeClr val="bg2"/>
              </a:solidFill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D474E46-1C7C-445A-B5E1-9ADCC90A9B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49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17e23d45cdd_0_690"/>
          <p:cNvSpPr txBox="1">
            <a:spLocks noGrp="1"/>
          </p:cNvSpPr>
          <p:nvPr>
            <p:ph type="sldNum" idx="12"/>
          </p:nvPr>
        </p:nvSpPr>
        <p:spPr>
          <a:xfrm>
            <a:off x="11553372" y="169705"/>
            <a:ext cx="435600" cy="3636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fld id="{00000000-1234-1234-1234-123412341234}" type="slidenum">
              <a:rPr lang="en-US"/>
              <a:pPr/>
              <a:t>11</a:t>
            </a:fld>
            <a:endParaRPr/>
          </a:p>
        </p:txBody>
      </p:sp>
      <p:pic>
        <p:nvPicPr>
          <p:cNvPr id="989" name="Google Shape;989;g17e23d45cdd_0_6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54456" y="995624"/>
            <a:ext cx="5044386" cy="2492339"/>
          </a:xfrm>
          <a:prstGeom prst="rect">
            <a:avLst/>
          </a:prstGeom>
          <a:noFill/>
          <a:ln>
            <a:noFill/>
          </a:ln>
        </p:spPr>
      </p:pic>
      <p:sp>
        <p:nvSpPr>
          <p:cNvPr id="990" name="Google Shape;990;g17e23d45cdd_0_690"/>
          <p:cNvSpPr txBox="1"/>
          <p:nvPr/>
        </p:nvSpPr>
        <p:spPr>
          <a:xfrm>
            <a:off x="1140516" y="1749370"/>
            <a:ext cx="2563836" cy="98484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24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State Average </a:t>
            </a:r>
            <a:endParaRPr sz="24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r>
              <a:rPr lang="en-US" sz="24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of all schools</a:t>
            </a:r>
            <a:endParaRPr sz="24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1977113-1D23-45EE-8B9F-2ED857BD1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439" y="4154426"/>
            <a:ext cx="4920420" cy="249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Google Shape;991;g17e23d45cdd_0_690">
            <a:extLst>
              <a:ext uri="{FF2B5EF4-FFF2-40B4-BE49-F238E27FC236}">
                <a16:creationId xmlns:a16="http://schemas.microsoft.com/office/drawing/2014/main" id="{E75BCCB0-6BC9-44E3-AF28-42077E3125FC}"/>
              </a:ext>
            </a:extLst>
          </p:cNvPr>
          <p:cNvSpPr txBox="1"/>
          <p:nvPr/>
        </p:nvSpPr>
        <p:spPr>
          <a:xfrm>
            <a:off x="8808730" y="5030947"/>
            <a:ext cx="2849708" cy="984845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US" sz="24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PUENTE Charter</a:t>
            </a:r>
          </a:p>
          <a:p>
            <a:r>
              <a:rPr lang="en-US" sz="24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Elementary</a:t>
            </a:r>
            <a:endParaRPr sz="24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04207A7-3BF0-459B-B6DD-165F26C42C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436222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275267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47FAE6A-7F1E-4A04-8EEF-3680F199002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/>
        </p:blipFill>
        <p:spPr>
          <a:xfrm>
            <a:off x="8229602" y="2462155"/>
            <a:ext cx="3861995" cy="393064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BDE18B4-ED72-4CD1-BC1E-E6FF76F241B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82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2031237"/>
              </p:ext>
            </p:extLst>
          </p:nvPr>
        </p:nvGraphicFramePr>
        <p:xfrm>
          <a:off x="3209006" y="2391877"/>
          <a:ext cx="6708717" cy="369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9B49B294-AEDA-4686-84A9-5D9469F22C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40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0062785"/>
              </p:ext>
            </p:extLst>
          </p:nvPr>
        </p:nvGraphicFramePr>
        <p:xfrm>
          <a:off x="0" y="2664344"/>
          <a:ext cx="3723809" cy="369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9B49B294-AEDA-4686-84A9-5D9469F22C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2D2CF6BB-6796-43BF-880C-4F63C1E86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400494"/>
              </p:ext>
            </p:extLst>
          </p:nvPr>
        </p:nvGraphicFramePr>
        <p:xfrm>
          <a:off x="3894051" y="2077278"/>
          <a:ext cx="8128000" cy="21869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97094299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526363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459155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14094967"/>
                    </a:ext>
                  </a:extLst>
                </a:gridCol>
              </a:tblGrid>
              <a:tr h="6109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2020-2021</a:t>
                      </a:r>
                    </a:p>
                    <a:p>
                      <a:r>
                        <a:rPr lang="en-US" dirty="0"/>
                        <a:t>(Remote/Hybrid)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2021-2022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Proficiency Projection</a:t>
                      </a:r>
                    </a:p>
                    <a:p>
                      <a:r>
                        <a:rPr lang="en-US" dirty="0"/>
                        <a:t>2022-2023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360016"/>
                  </a:ext>
                </a:extLst>
              </a:tr>
              <a:tr h="632485">
                <a:tc>
                  <a:txBody>
                    <a:bodyPr/>
                    <a:lstStyle/>
                    <a:p>
                      <a:r>
                        <a:rPr lang="en-US" dirty="0"/>
                        <a:t>Math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28.57 %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+19.21          47.78%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093429"/>
                  </a:ext>
                </a:extLst>
              </a:tr>
              <a:tr h="632485">
                <a:tc>
                  <a:txBody>
                    <a:bodyPr/>
                    <a:lstStyle/>
                    <a:p>
                      <a:r>
                        <a:rPr lang="en-US" dirty="0"/>
                        <a:t>English Language Arts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42.86 %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+12.09          54.95%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68572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11FDBF7-AF8A-49C5-A85C-71176D4E7CEB}"/>
              </a:ext>
            </a:extLst>
          </p:cNvPr>
          <p:cNvSpPr txBox="1"/>
          <p:nvPr/>
        </p:nvSpPr>
        <p:spPr>
          <a:xfrm>
            <a:off x="3894051" y="4510543"/>
            <a:ext cx="80185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Areas of Focus</a:t>
            </a:r>
          </a:p>
          <a:p>
            <a:r>
              <a:rPr lang="en-US" dirty="0"/>
              <a:t>Math – Year 3 of 3 CGI Math Roll Out </a:t>
            </a:r>
          </a:p>
          <a:p>
            <a:r>
              <a:rPr lang="en-US" dirty="0"/>
              <a:t>Science – Year 1 of 3 of Envision Science</a:t>
            </a:r>
          </a:p>
          <a:p>
            <a:r>
              <a:rPr lang="en-US" dirty="0"/>
              <a:t>Attendance – Consistent Communication with Families </a:t>
            </a:r>
          </a:p>
          <a:p>
            <a:r>
              <a:rPr lang="en-US" dirty="0"/>
              <a:t>Literacy - Differentiation</a:t>
            </a:r>
          </a:p>
        </p:txBody>
      </p:sp>
    </p:spTree>
    <p:extLst>
      <p:ext uri="{BB962C8B-B14F-4D97-AF65-F5344CB8AC3E}">
        <p14:creationId xmlns:p14="http://schemas.microsoft.com/office/powerpoint/2010/main" val="106804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226" y="500210"/>
            <a:ext cx="4341707" cy="1362113"/>
          </a:xfrm>
        </p:spPr>
        <p:txBody>
          <a:bodyPr/>
          <a:lstStyle/>
          <a:p>
            <a:r>
              <a:rPr lang="en-US" dirty="0"/>
              <a:t>State Local Control Funding Formula Priorities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029" y="1748325"/>
            <a:ext cx="4489704" cy="398678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Teacher Qualifications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Access to Common Core State Standards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Promotion of Parent Involvement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Achievement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Student Attendance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Suspension/Expulsion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Academic Program Plan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Outcomes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A78B57-2CF4-4B5A-94C4-CC7B1A99D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3638" y="1913486"/>
            <a:ext cx="5776912" cy="15551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#1: Continue to implement a “whole child approach” through MTSS, addressing the academic, social-emotional, behavioral, and/or mental health needs of our students through standards-aligned culturally relevant learning.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C76F5DB-0A3E-4813-BF54-9190DA7F76C7}"/>
              </a:ext>
            </a:extLst>
          </p:cNvPr>
          <p:cNvSpPr txBox="1">
            <a:spLocks/>
          </p:cNvSpPr>
          <p:nvPr/>
        </p:nvSpPr>
        <p:spPr bwMode="black">
          <a:xfrm>
            <a:off x="6491340" y="500210"/>
            <a:ext cx="4341707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PUENTE Local Control and Accountability Plan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04E77-FB10-4B12-8F3D-DA9E78C78487}"/>
              </a:ext>
            </a:extLst>
          </p:cNvPr>
          <p:cNvSpPr txBox="1"/>
          <p:nvPr/>
        </p:nvSpPr>
        <p:spPr>
          <a:xfrm>
            <a:off x="6243638" y="3468601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#2: Continue to provide evidence-based professional learning opportunities for all educators, instructional support staff, and administrators to build capacity, support teacher retention, to address the diverse learning needs of our students.</a:t>
            </a:r>
            <a:endParaRPr lang="en-US" sz="1800" b="1" dirty="0">
              <a:solidFill>
                <a:srgbClr val="005392"/>
              </a:solidFill>
              <a:latin typeface="Avenir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43AFFA-501E-46BE-99DB-A478BF7F344A}"/>
              </a:ext>
            </a:extLst>
          </p:cNvPr>
          <p:cNvSpPr txBox="1"/>
          <p:nvPr/>
        </p:nvSpPr>
        <p:spPr>
          <a:xfrm>
            <a:off x="6243638" y="5300714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#3: Engage educational partners to design and implement strategies to engage parents/families in our school community, and solicit input in decision-making that will impact student outcomes. </a:t>
            </a:r>
            <a:endParaRPr lang="en-US" sz="1800" b="1" dirty="0">
              <a:solidFill>
                <a:srgbClr val="005392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70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8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893855"/>
              </p:ext>
            </p:extLst>
          </p:nvPr>
        </p:nvGraphicFramePr>
        <p:xfrm>
          <a:off x="8460" y="2969180"/>
          <a:ext cx="3547540" cy="2817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43386" cy="122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5D1716-A8DD-4795-94D8-8103570553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111" y="9944"/>
            <a:ext cx="9756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6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6694467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slideshow image">
            <a:extLst>
              <a:ext uri="{FF2B5EF4-FFF2-40B4-BE49-F238E27FC236}">
                <a16:creationId xmlns:a16="http://schemas.microsoft.com/office/drawing/2014/main" id="{49531616-988E-4D8D-A87B-BC8554EB3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794" y="2581834"/>
            <a:ext cx="3808206" cy="285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7ABDE17-595C-45CF-977B-86A045E5C0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6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498D946-31DD-40A5-9069-A927A338FE94}"/>
              </a:ext>
            </a:extLst>
          </p:cNvPr>
          <p:cNvSpPr txBox="1">
            <a:spLocks/>
          </p:cNvSpPr>
          <p:nvPr/>
        </p:nvSpPr>
        <p:spPr bwMode="black">
          <a:xfrm>
            <a:off x="2137346" y="371189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LCAP Updates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FD62A-441D-4947-8C7A-E87BAE123026}"/>
              </a:ext>
            </a:extLst>
          </p:cNvPr>
          <p:cNvSpPr txBox="1"/>
          <p:nvPr/>
        </p:nvSpPr>
        <p:spPr>
          <a:xfrm>
            <a:off x="1980633" y="2312992"/>
            <a:ext cx="52455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State Pupil Outcomes  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ELPAC 2021-2022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98066E-3148-417A-80F0-1CD682482A75}"/>
              </a:ext>
            </a:extLst>
          </p:cNvPr>
          <p:cNvSpPr txBox="1"/>
          <p:nvPr/>
        </p:nvSpPr>
        <p:spPr>
          <a:xfrm>
            <a:off x="7139666" y="2292908"/>
            <a:ext cx="52455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2"/>
                </a:solidFill>
                <a:latin typeface="Mali"/>
              </a:rPr>
              <a:t>PUENTE</a:t>
            </a: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 Pupil Outcomes  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ELPAC 2021-2022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F4AA803-AC81-446A-964F-C3CFA761A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0F4E25D-84DB-43CA-99DE-86525AB04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024" y="3429000"/>
            <a:ext cx="3680117" cy="233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A01DA8A-40C7-43CC-8ED7-82C9575E36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3"/>
          <a:stretch/>
        </p:blipFill>
        <p:spPr bwMode="auto">
          <a:xfrm>
            <a:off x="6713951" y="3095845"/>
            <a:ext cx="5478049" cy="329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BBAD8C9-1587-492E-B21A-484E6C310551}"/>
              </a:ext>
            </a:extLst>
          </p:cNvPr>
          <p:cNvGrpSpPr/>
          <p:nvPr/>
        </p:nvGrpSpPr>
        <p:grpSpPr>
          <a:xfrm>
            <a:off x="0" y="2931551"/>
            <a:ext cx="2959024" cy="3350996"/>
            <a:chOff x="763782" y="155223"/>
            <a:chExt cx="2959024" cy="3350996"/>
          </a:xfrm>
          <a:scene3d>
            <a:camera prst="orthographicFront"/>
            <a:lightRig rig="flat" dir="t"/>
          </a:scene3d>
        </p:grpSpPr>
        <p:sp>
          <p:nvSpPr>
            <p:cNvPr id="17" name="Flowchart: Manual Operation 16">
              <a:extLst>
                <a:ext uri="{FF2B5EF4-FFF2-40B4-BE49-F238E27FC236}">
                  <a16:creationId xmlns:a16="http://schemas.microsoft.com/office/drawing/2014/main" id="{8AE2763D-9B9F-436B-97C5-2608AA1DEE90}"/>
                </a:ext>
              </a:extLst>
            </p:cNvPr>
            <p:cNvSpPr/>
            <p:nvPr/>
          </p:nvSpPr>
          <p:spPr>
            <a:xfrm rot="16200000">
              <a:off x="567796" y="351209"/>
              <a:ext cx="3350996" cy="2959024"/>
            </a:xfrm>
            <a:prstGeom prst="flowChartManualOperati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8" name="Flowchart: Manual Operation 4">
              <a:extLst>
                <a:ext uri="{FF2B5EF4-FFF2-40B4-BE49-F238E27FC236}">
                  <a16:creationId xmlns:a16="http://schemas.microsoft.com/office/drawing/2014/main" id="{ACD7507E-CC46-4335-BB74-E1642C3574DF}"/>
                </a:ext>
              </a:extLst>
            </p:cNvPr>
            <p:cNvSpPr txBox="1"/>
            <p:nvPr/>
          </p:nvSpPr>
          <p:spPr>
            <a:xfrm rot="21600000">
              <a:off x="763782" y="825422"/>
              <a:ext cx="2959024" cy="201059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6050" tIns="0" rIns="146050" bIns="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kern="1200" dirty="0"/>
                <a:t>4) Pupil Achievement </a:t>
              </a:r>
            </a:p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3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808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58AE7-CB55-4F1C-81B8-D2FB3260C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246" y="466343"/>
            <a:ext cx="9628632" cy="1362113"/>
          </a:xfrm>
        </p:spPr>
        <p:txBody>
          <a:bodyPr/>
          <a:lstStyle/>
          <a:p>
            <a:r>
              <a:rPr lang="en-US" dirty="0"/>
              <a:t>English Language Proficiency 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F308A-1A15-4D85-BA69-3F9146558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ED5164F-1DDB-4F3F-A0C7-CFC7F17D7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7"/>
            <a:ext cx="1199197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BE02794-6274-40F1-9E56-D4C06CBE3E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31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B1822B-0021-4637-AA6E-D031249EB5D5}"/>
              </a:ext>
            </a:extLst>
          </p:cNvPr>
          <p:cNvSpPr txBox="1"/>
          <p:nvPr/>
        </p:nvSpPr>
        <p:spPr>
          <a:xfrm>
            <a:off x="3046880" y="753492"/>
            <a:ext cx="60982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State 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Pupil Outcomes  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96F085F-4726-4342-9C7D-71B3EE337A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52" y="515336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F45EF92E-04F7-4FFD-9E6F-27F4F1A99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484" y="2390412"/>
            <a:ext cx="7447204" cy="388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2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C9A6F7A-5F36-47BE-B10C-5D3344E58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1885950"/>
            <a:ext cx="6200775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60A94B-A7CC-438D-A34D-7394B5378116}"/>
              </a:ext>
            </a:extLst>
          </p:cNvPr>
          <p:cNvSpPr txBox="1"/>
          <p:nvPr/>
        </p:nvSpPr>
        <p:spPr>
          <a:xfrm>
            <a:off x="3102476" y="816703"/>
            <a:ext cx="60939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2"/>
                </a:solidFill>
                <a:latin typeface="Mali"/>
              </a:rPr>
              <a:t>Breed St. Elementary 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Pupil Outcomes  </a:t>
            </a:r>
            <a:endParaRPr lang="en-US" sz="18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</a:t>
            </a:r>
            <a:endParaRPr lang="en-US" sz="1800" b="0" dirty="0">
              <a:solidFill>
                <a:schemeClr val="bg2"/>
              </a:solidFill>
              <a:effectLst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C06C2A1-4305-4A11-BB12-EDA150D24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38835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2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44290E5C-CECB-4A60-9700-C24D7B638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7" y="2587408"/>
            <a:ext cx="6486525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FB7847-D901-4251-9916-08F86060CA31}"/>
              </a:ext>
            </a:extLst>
          </p:cNvPr>
          <p:cNvSpPr txBox="1"/>
          <p:nvPr/>
        </p:nvSpPr>
        <p:spPr>
          <a:xfrm>
            <a:off x="3049043" y="853568"/>
            <a:ext cx="60939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2"/>
                </a:solidFill>
                <a:latin typeface="Mali"/>
              </a:rPr>
              <a:t>KIPP </a:t>
            </a:r>
            <a:r>
              <a:rPr lang="en-US" b="1" dirty="0" err="1">
                <a:solidFill>
                  <a:schemeClr val="bg2"/>
                </a:solidFill>
                <a:latin typeface="Mali"/>
              </a:rPr>
              <a:t>Promesa</a:t>
            </a:r>
            <a:r>
              <a:rPr lang="en-US" b="1" dirty="0">
                <a:solidFill>
                  <a:schemeClr val="bg2"/>
                </a:solidFill>
                <a:latin typeface="Mali"/>
              </a:rPr>
              <a:t> Elementary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Pupil Outcomes  </a:t>
            </a:r>
            <a:endParaRPr lang="en-US" sz="18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</a:t>
            </a:r>
            <a:endParaRPr lang="en-US" sz="1800" b="0" dirty="0">
              <a:solidFill>
                <a:schemeClr val="bg2"/>
              </a:solidFill>
              <a:effectLst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EF01A64-65ED-414F-A41B-13BA10ECF8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93" y="544853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01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3556</TotalTime>
  <Words>397</Words>
  <Application>Microsoft Office PowerPoint</Application>
  <PresentationFormat>Widescreen</PresentationFormat>
  <Paragraphs>88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Avenir</vt:lpstr>
      <vt:lpstr>Calibri</vt:lpstr>
      <vt:lpstr>Mali</vt:lpstr>
      <vt:lpstr>Mali SemiBold</vt:lpstr>
      <vt:lpstr>Nunito</vt:lpstr>
      <vt:lpstr>Wingdings</vt:lpstr>
      <vt:lpstr>Educational subjects 16x9</vt:lpstr>
      <vt:lpstr>PUENTE Charter  Board Meeting</vt:lpstr>
      <vt:lpstr>State Local Control Funding Formula Priorities </vt:lpstr>
      <vt:lpstr>PowerPoint Presentation</vt:lpstr>
      <vt:lpstr>LCAP Updates </vt:lpstr>
      <vt:lpstr>PowerPoint Presentation</vt:lpstr>
      <vt:lpstr>English Language Proficiency Results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LCAP Updates </vt:lpstr>
      <vt:lpstr>LCAP Updates </vt:lpstr>
      <vt:lpstr>LCAP Updates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Advisory Meetinf</dc:title>
  <dc:creator>Brenda Meza</dc:creator>
  <cp:lastModifiedBy>Brenda Meza</cp:lastModifiedBy>
  <cp:revision>68</cp:revision>
  <dcterms:created xsi:type="dcterms:W3CDTF">2022-09-13T15:41:12Z</dcterms:created>
  <dcterms:modified xsi:type="dcterms:W3CDTF">2022-11-30T20:58:41Z</dcterms:modified>
</cp:coreProperties>
</file>